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816" r:id="rId1"/>
  </p:sldMasterIdLst>
  <p:notesMasterIdLst>
    <p:notesMasterId r:id="rId19"/>
  </p:notesMasterIdLst>
  <p:handoutMasterIdLst>
    <p:handoutMasterId r:id="rId20"/>
  </p:handoutMasterIdLst>
  <p:sldIdLst>
    <p:sldId id="282" r:id="rId2"/>
    <p:sldId id="357" r:id="rId3"/>
    <p:sldId id="338" r:id="rId4"/>
    <p:sldId id="339" r:id="rId5"/>
    <p:sldId id="345" r:id="rId6"/>
    <p:sldId id="356" r:id="rId7"/>
    <p:sldId id="359" r:id="rId8"/>
    <p:sldId id="343" r:id="rId9"/>
    <p:sldId id="344" r:id="rId10"/>
    <p:sldId id="348" r:id="rId11"/>
    <p:sldId id="358" r:id="rId12"/>
    <p:sldId id="341" r:id="rId13"/>
    <p:sldId id="360" r:id="rId14"/>
    <p:sldId id="355" r:id="rId15"/>
    <p:sldId id="361" r:id="rId16"/>
    <p:sldId id="352" r:id="rId17"/>
    <p:sldId id="337" r:id="rId18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ryl WIMMER" initials="M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83D"/>
    <a:srgbClr val="C9C9FF"/>
    <a:srgbClr val="0000FF"/>
    <a:srgbClr val="B7FFD8"/>
    <a:srgbClr val="FFE8AF"/>
    <a:srgbClr val="F0F0F0"/>
    <a:srgbClr val="FFB7B7"/>
    <a:srgbClr val="FF0000"/>
    <a:srgbClr val="CC0099"/>
    <a:srgbClr val="9C5E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18" autoAdjust="0"/>
    <p:restoredTop sz="99846" autoAdjust="0"/>
  </p:normalViewPr>
  <p:slideViewPr>
    <p:cSldViewPr>
      <p:cViewPr>
        <p:scale>
          <a:sx n="110" d="100"/>
          <a:sy n="110" d="100"/>
        </p:scale>
        <p:origin x="831" y="51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-22080"/>
    </p:cViewPr>
  </p:sorterViewPr>
  <p:notesViewPr>
    <p:cSldViewPr>
      <p:cViewPr varScale="1">
        <p:scale>
          <a:sx n="65" d="100"/>
          <a:sy n="65" d="100"/>
        </p:scale>
        <p:origin x="3154" y="43"/>
      </p:cViewPr>
      <p:guideLst>
        <p:guide orient="horz" pos="2880"/>
        <p:guide pos="216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02C4F2-AEF5-4A32-88F9-DEB1DD4C354B}" type="datetimeFigureOut">
              <a:rPr lang="fr-FR" smtClean="0"/>
              <a:t>20/03/2026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C3FCAB-3D0C-49A0-9616-DE6FB4B3C0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3887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4BBF4C-6B7C-4D86-93C6-A6E2EC81FCD5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27B8D-5B14-44BC-AB87-D3FCC1D4E3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041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Dire titre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27B8D-5B14-44BC-AB87-D3FCC1D4E31D}" type="slidenum">
              <a:rPr lang="fr-FR" smtClean="0"/>
              <a:t>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4147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8B70-B025-4263-89FB-8C9C5926D234}" type="datetime1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60C79BC-3DFC-0FE9-FE48-8517076CC7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234" y="96475"/>
            <a:ext cx="481853" cy="4500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2A761EC-698D-BE85-BFDB-988414740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927" y="96475"/>
            <a:ext cx="456308" cy="45005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901ECF5-5C1D-E1F6-AAB3-3E02C6DFC2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344" y="96475"/>
            <a:ext cx="450050" cy="450050"/>
          </a:xfrm>
          <a:prstGeom prst="rect">
            <a:avLst/>
          </a:prstGeom>
        </p:spPr>
      </p:pic>
      <p:sp>
        <p:nvSpPr>
          <p:cNvPr id="11" name="Espace réservé du pied de page 8">
            <a:extLst>
              <a:ext uri="{FF2B5EF4-FFF2-40B4-BE49-F238E27FC236}">
                <a16:creationId xmlns:a16="http://schemas.microsoft.com/office/drawing/2014/main" id="{1E5FF906-E32F-1ED5-8E48-F76C5305C6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</p:spTree>
    <p:extLst>
      <p:ext uri="{BB962C8B-B14F-4D97-AF65-F5344CB8AC3E}">
        <p14:creationId xmlns:p14="http://schemas.microsoft.com/office/powerpoint/2010/main" val="2700905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83E5C-1BC0-4F70-A115-8C2934DD9D7E}" type="datetime1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pied de page 8">
            <a:extLst>
              <a:ext uri="{FF2B5EF4-FFF2-40B4-BE49-F238E27FC236}">
                <a16:creationId xmlns:a16="http://schemas.microsoft.com/office/drawing/2014/main" id="{152AD690-49A5-AD43-F37D-D71087E02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</p:spTree>
    <p:extLst>
      <p:ext uri="{BB962C8B-B14F-4D97-AF65-F5344CB8AC3E}">
        <p14:creationId xmlns:p14="http://schemas.microsoft.com/office/powerpoint/2010/main" val="2173665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6011-6E64-4D6D-8E1D-F90E341291DF}" type="datetime1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pied de page 8">
            <a:extLst>
              <a:ext uri="{FF2B5EF4-FFF2-40B4-BE49-F238E27FC236}">
                <a16:creationId xmlns:a16="http://schemas.microsoft.com/office/drawing/2014/main" id="{4C132275-7114-A0E6-6A70-03B1953C5F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</p:spTree>
    <p:extLst>
      <p:ext uri="{BB962C8B-B14F-4D97-AF65-F5344CB8AC3E}">
        <p14:creationId xmlns:p14="http://schemas.microsoft.com/office/powerpoint/2010/main" val="707803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B481-F6BE-4007-99D5-B079075ADC78}" type="datetime1">
              <a:rPr lang="fr-FR" smtClean="0"/>
              <a:t>19/03/2026</a:t>
            </a:fld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pied de page 8">
            <a:extLst>
              <a:ext uri="{FF2B5EF4-FFF2-40B4-BE49-F238E27FC236}">
                <a16:creationId xmlns:a16="http://schemas.microsoft.com/office/drawing/2014/main" id="{DA387B75-B5CF-4013-79FE-B40D4CAE80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</p:spTree>
    <p:extLst>
      <p:ext uri="{BB962C8B-B14F-4D97-AF65-F5344CB8AC3E}">
        <p14:creationId xmlns:p14="http://schemas.microsoft.com/office/powerpoint/2010/main" val="2242637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F95C9-4F83-4151-B2F1-85E3E35D3D91}" type="datetime1">
              <a:rPr lang="fr-FR" smtClean="0"/>
              <a:t>19/03/2026</a:t>
            </a:fld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pied de page 8">
            <a:extLst>
              <a:ext uri="{FF2B5EF4-FFF2-40B4-BE49-F238E27FC236}">
                <a16:creationId xmlns:a16="http://schemas.microsoft.com/office/drawing/2014/main" id="{CD31CE9F-1557-DFC0-D376-8E195EC8975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</p:spTree>
    <p:extLst>
      <p:ext uri="{BB962C8B-B14F-4D97-AF65-F5344CB8AC3E}">
        <p14:creationId xmlns:p14="http://schemas.microsoft.com/office/powerpoint/2010/main" val="2733618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6500-9C67-4157-B23C-2FD743A5844B}" type="datetime1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u pied de page 8">
            <a:extLst>
              <a:ext uri="{FF2B5EF4-FFF2-40B4-BE49-F238E27FC236}">
                <a16:creationId xmlns:a16="http://schemas.microsoft.com/office/drawing/2014/main" id="{1015D767-561A-804D-0B02-4CDAFF94A3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</p:spTree>
    <p:extLst>
      <p:ext uri="{BB962C8B-B14F-4D97-AF65-F5344CB8AC3E}">
        <p14:creationId xmlns:p14="http://schemas.microsoft.com/office/powerpoint/2010/main" val="1595484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12F9A-C585-4836-AD21-9E885512B840}" type="datetime1">
              <a:rPr lang="fr-FR" smtClean="0"/>
              <a:t>19/03/2026</a:t>
            </a:fld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Espace réservé du pied de page 8">
            <a:extLst>
              <a:ext uri="{FF2B5EF4-FFF2-40B4-BE49-F238E27FC236}">
                <a16:creationId xmlns:a16="http://schemas.microsoft.com/office/drawing/2014/main" id="{4025B059-ABCC-B963-96C2-2711726BDF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</p:spTree>
    <p:extLst>
      <p:ext uri="{BB962C8B-B14F-4D97-AF65-F5344CB8AC3E}">
        <p14:creationId xmlns:p14="http://schemas.microsoft.com/office/powerpoint/2010/main" val="377921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6708-C277-4E69-BA0F-D1291E01CA87}" type="datetime1">
              <a:rPr lang="fr-FR" smtClean="0"/>
              <a:t>19/03/2026</a:t>
            </a:fld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14C29AE8-FBF3-3016-34E4-95FC64943A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</p:spTree>
    <p:extLst>
      <p:ext uri="{BB962C8B-B14F-4D97-AF65-F5344CB8AC3E}">
        <p14:creationId xmlns:p14="http://schemas.microsoft.com/office/powerpoint/2010/main" val="197890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2CA25-2153-43B7-A6F3-496B85D3A8D8}" type="datetime1">
              <a:rPr lang="fr-FR" smtClean="0"/>
              <a:t>19/03/2026</a:t>
            </a:fld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pied de page 8">
            <a:extLst>
              <a:ext uri="{FF2B5EF4-FFF2-40B4-BE49-F238E27FC236}">
                <a16:creationId xmlns:a16="http://schemas.microsoft.com/office/drawing/2014/main" id="{5F4D57F5-57EF-19AB-9092-7CAE5F6A83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</p:spTree>
    <p:extLst>
      <p:ext uri="{BB962C8B-B14F-4D97-AF65-F5344CB8AC3E}">
        <p14:creationId xmlns:p14="http://schemas.microsoft.com/office/powerpoint/2010/main" val="3985452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D6BE-76BC-4154-9FEF-B4BE132C1C99}" type="datetime1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pied de page 8">
            <a:extLst>
              <a:ext uri="{FF2B5EF4-FFF2-40B4-BE49-F238E27FC236}">
                <a16:creationId xmlns:a16="http://schemas.microsoft.com/office/drawing/2014/main" id="{DA2002AE-5A84-0D70-13CE-B36F11D477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</p:spTree>
    <p:extLst>
      <p:ext uri="{BB962C8B-B14F-4D97-AF65-F5344CB8AC3E}">
        <p14:creationId xmlns:p14="http://schemas.microsoft.com/office/powerpoint/2010/main" val="2632815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AEC46-306C-4A2E-ABF1-BC534B93ABF2}" type="datetime1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pied de page 8">
            <a:extLst>
              <a:ext uri="{FF2B5EF4-FFF2-40B4-BE49-F238E27FC236}">
                <a16:creationId xmlns:a16="http://schemas.microsoft.com/office/drawing/2014/main" id="{3DAD6457-5ABD-07E3-6B93-6C434D191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</p:spTree>
    <p:extLst>
      <p:ext uri="{BB962C8B-B14F-4D97-AF65-F5344CB8AC3E}">
        <p14:creationId xmlns:p14="http://schemas.microsoft.com/office/powerpoint/2010/main" val="3452539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49D61-F2C0-44D9-A185-3AE0C2EC08B4}" type="datetime1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863191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996527" y="486319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74DFA-FF58-4742-8273-A0DB2F269ECE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FCBC39EF-84F5-8615-FE88-B2A472CB0B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1530115" cy="765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AAA63732-543D-652F-BA5A-CAEB030E319B}"/>
              </a:ext>
            </a:extLst>
          </p:cNvPr>
          <p:cNvSpPr txBox="1">
            <a:spLocks/>
          </p:cNvSpPr>
          <p:nvPr userDrawn="1"/>
        </p:nvSpPr>
        <p:spPr>
          <a:xfrm>
            <a:off x="-1143635" y="3066805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3335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hyperlink" Target="http://controle.meteo.fr/octavi/web/plot/index.php?interface=PNT&amp;user=wimmerm&amp;host=sotrtm37-sidev&amp;env=OCTAVI&amp;CONT=ARPEGE&amp;COMPAR=MO-PP-7-15-104&amp;SCOMPAR=ALT-t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://controle.meteo.fr/octavi/web/plot/index.php?interface=PNT&amp;user=wimmerm&amp;host=sotrtm37-sidev&amp;env=OCTAVI&amp;CONT=ARPEGE&amp;COMPAR=MO-PP-7-15-104&amp;SCOMPAR=ALT-t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4" Type="http://schemas.openxmlformats.org/officeDocument/2006/relationships/image" Target="../media/image42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F9DF7D-882E-441A-77C3-2045DD9183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545" y="1086585"/>
            <a:ext cx="8370929" cy="1790700"/>
          </a:xfrm>
        </p:spPr>
        <p:txBody>
          <a:bodyPr>
            <a:noAutofit/>
          </a:bodyPr>
          <a:lstStyle/>
          <a:p>
            <a:r>
              <a:rPr lang="fr-FR" sz="3600" dirty="0"/>
              <a:t>Vers une variable pronostique de l’organisation de la convection dans ARPEGE</a:t>
            </a:r>
          </a:p>
        </p:txBody>
      </p:sp>
      <p:sp>
        <p:nvSpPr>
          <p:cNvPr id="2" name="Sous-titre 1">
            <a:extLst>
              <a:ext uri="{FF2B5EF4-FFF2-40B4-BE49-F238E27FC236}">
                <a16:creationId xmlns:a16="http://schemas.microsoft.com/office/drawing/2014/main" id="{E7BA2A52-7A30-CC95-D224-062095BCFD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381840"/>
            <a:ext cx="6858000" cy="921550"/>
          </a:xfrm>
        </p:spPr>
        <p:txBody>
          <a:bodyPr>
            <a:normAutofit/>
          </a:bodyPr>
          <a:lstStyle/>
          <a:p>
            <a:r>
              <a:rPr lang="fr-FR" sz="1400" b="1" dirty="0"/>
              <a:t>Meryl WIMMER</a:t>
            </a:r>
            <a:r>
              <a:rPr lang="fr-FR" sz="1400" b="1" baseline="30000" dirty="0"/>
              <a:t>1</a:t>
            </a:r>
            <a:r>
              <a:rPr lang="fr-FR" sz="1400" dirty="0"/>
              <a:t>, Jean-Marcel PIRIOU</a:t>
            </a:r>
            <a:r>
              <a:rPr lang="fr-FR" sz="1400" baseline="30000" dirty="0"/>
              <a:t>1</a:t>
            </a:r>
            <a:r>
              <a:rPr lang="fr-FR" sz="1400" dirty="0"/>
              <a:t>, Yves BOUTELOUP</a:t>
            </a:r>
            <a:r>
              <a:rPr lang="fr-FR" sz="1400" baseline="30000" dirty="0"/>
              <a:t>1</a:t>
            </a:r>
          </a:p>
          <a:p>
            <a:endParaRPr lang="fr-FR" sz="1200" baseline="30000" dirty="0"/>
          </a:p>
          <a:p>
            <a:r>
              <a:rPr lang="fr-FR" sz="1200" baseline="30000" dirty="0"/>
              <a:t>1 </a:t>
            </a:r>
            <a:r>
              <a:rPr lang="fr-FR" sz="1200" dirty="0"/>
              <a:t>Météo-France, CNRS, Univ. Toulouse, CNRM, Toulouse, France</a:t>
            </a:r>
          </a:p>
          <a:p>
            <a:r>
              <a:rPr lang="fr-FR" sz="1200" dirty="0"/>
              <a:t>Contact : </a:t>
            </a:r>
            <a:r>
              <a:rPr lang="fr-FR" sz="1200" dirty="0">
                <a:solidFill>
                  <a:schemeClr val="accent1"/>
                </a:solidFill>
              </a:rPr>
              <a:t>meryl.wimmer@meteo.fr </a:t>
            </a:r>
          </a:p>
        </p:txBody>
      </p:sp>
    </p:spTree>
    <p:extLst>
      <p:ext uri="{BB962C8B-B14F-4D97-AF65-F5344CB8AC3E}">
        <p14:creationId xmlns:p14="http://schemas.microsoft.com/office/powerpoint/2010/main" val="101245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B479DA-E661-E87D-89AD-83A8AD802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510" y="108376"/>
            <a:ext cx="8229600" cy="857250"/>
          </a:xfrm>
        </p:spPr>
        <p:txBody>
          <a:bodyPr/>
          <a:lstStyle/>
          <a:p>
            <a:r>
              <a:rPr lang="fr-FR" dirty="0"/>
              <a:t>ARPEGE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9C3DF6-F015-9602-2A2D-682E56864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540" y="1320077"/>
            <a:ext cx="6680086" cy="33044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dirty="0"/>
              <a:t>Modèle global opérationnel à Météo-France</a:t>
            </a:r>
          </a:p>
          <a:p>
            <a:r>
              <a:rPr lang="fr-FR" sz="1600" dirty="0"/>
              <a:t>Résolution : </a:t>
            </a:r>
          </a:p>
          <a:p>
            <a:pPr lvl="1"/>
            <a:r>
              <a:rPr lang="fr-FR" sz="1600" dirty="0"/>
              <a:t>Grille gaussienne étirée et basculée (TL1798C2.2) : 5 à 24km</a:t>
            </a:r>
          </a:p>
          <a:p>
            <a:pPr lvl="1"/>
            <a:r>
              <a:rPr lang="fr-FR" sz="1600" dirty="0"/>
              <a:t>105 niveaux verticaux</a:t>
            </a:r>
          </a:p>
          <a:p>
            <a:r>
              <a:rPr lang="fr-FR" sz="1600" dirty="0"/>
              <a:t>Pas de temps : 240s</a:t>
            </a:r>
          </a:p>
          <a:p>
            <a:r>
              <a:rPr lang="fr-FR" sz="1600" dirty="0"/>
              <a:t>Initialisation : 4dVar</a:t>
            </a:r>
          </a:p>
          <a:p>
            <a:r>
              <a:rPr lang="fr-FR" sz="1600" dirty="0"/>
              <a:t>Prévisions : 5 prévisions par jour jusqu’à 114h</a:t>
            </a:r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r>
              <a:rPr lang="fr-FR" sz="1600" dirty="0"/>
              <a:t>Paramétrisation de la convection profonde : </a:t>
            </a:r>
            <a:r>
              <a:rPr lang="fr-FR" sz="1600" dirty="0" err="1"/>
              <a:t>Tiedtke</a:t>
            </a:r>
            <a:r>
              <a:rPr lang="fr-FR" sz="1600" dirty="0"/>
              <a:t> (1989), </a:t>
            </a:r>
            <a:r>
              <a:rPr lang="fr-FR" sz="1600" dirty="0" err="1"/>
              <a:t>Bechtold</a:t>
            </a:r>
            <a:r>
              <a:rPr lang="fr-FR" sz="1600" dirty="0"/>
              <a:t> (2014)</a:t>
            </a:r>
          </a:p>
          <a:p>
            <a:r>
              <a:rPr lang="fr-FR" sz="1600" dirty="0"/>
              <a:t>Schéma en flux de masse</a:t>
            </a:r>
          </a:p>
          <a:p>
            <a:r>
              <a:rPr lang="fr-FR" sz="1600" dirty="0"/>
              <a:t>Fermeture en CAPE</a:t>
            </a:r>
          </a:p>
          <a:p>
            <a:endParaRPr lang="fr-FR" sz="2400" dirty="0"/>
          </a:p>
          <a:p>
            <a:endParaRPr lang="fr-FR" sz="240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A9158F2-6C96-DFC3-4A16-95B0A023A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1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A3E58E4-FE80-DE54-BACA-136E9751F5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210" y="621811"/>
            <a:ext cx="2432966" cy="243296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F00D968-EA33-F09D-9A17-AC507BCF8C96}"/>
              </a:ext>
            </a:extLst>
          </p:cNvPr>
          <p:cNvSpPr txBox="1"/>
          <p:nvPr/>
        </p:nvSpPr>
        <p:spPr>
          <a:xfrm>
            <a:off x="6923051" y="3071740"/>
            <a:ext cx="14376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Grille ARPEGE TL1798C2.2</a:t>
            </a:r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E1C5CB6-8643-9A63-4C50-D8B58EE71C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</p:spTree>
    <p:extLst>
      <p:ext uri="{BB962C8B-B14F-4D97-AF65-F5344CB8AC3E}">
        <p14:creationId xmlns:p14="http://schemas.microsoft.com/office/powerpoint/2010/main" val="2435480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FA5A19-EF02-B05F-EF7A-20532D392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776" y="-83545"/>
            <a:ext cx="7380684" cy="857250"/>
          </a:xfrm>
        </p:spPr>
        <p:txBody>
          <a:bodyPr>
            <a:noAutofit/>
          </a:bodyPr>
          <a:lstStyle/>
          <a:p>
            <a:r>
              <a:rPr lang="fr-FR" sz="2800" dirty="0"/>
              <a:t>Représentation de l’organisation de la convection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2DEEA658-CD7F-F6D1-12C9-2C1F868A8D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61510" y="951569"/>
                <a:ext cx="6570730" cy="2340261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fr-FR" sz="1600" dirty="0"/>
                  <a:t>Nouvelle variable pronostique représentant l’organisation convective: </a:t>
                </a:r>
                <a14:m>
                  <m:oMath xmlns:m="http://schemas.openxmlformats.org/officeDocument/2006/math">
                    <m:r>
                      <a:rPr lang="fr-FR" sz="1600" b="1" i="1">
                        <a:latin typeface="Cambria Math" panose="02040503050406030204" pitchFamily="18" charset="0"/>
                      </a:rPr>
                      <m:t>𝑴𝑶</m:t>
                    </m:r>
                  </m:oMath>
                </a14:m>
                <a:endParaRPr lang="fr-FR" sz="1600" b="1" dirty="0"/>
              </a:p>
              <a:p>
                <a:pPr marL="804863" indent="-266700"/>
                <a:r>
                  <a:rPr lang="fr-FR" sz="1600" dirty="0"/>
                  <a:t>0 : Convection </a:t>
                </a:r>
                <a:r>
                  <a:rPr lang="fr-FR" sz="1600" dirty="0" err="1"/>
                  <a:t>floculaire</a:t>
                </a:r>
                <a:r>
                  <a:rPr lang="fr-FR" sz="1600" dirty="0"/>
                  <a:t> </a:t>
                </a:r>
              </a:p>
              <a:p>
                <a:pPr marL="804863" indent="-266700"/>
                <a:r>
                  <a:rPr lang="fr-FR" sz="1600" dirty="0"/>
                  <a:t>1 : Convection organisée (MCS)</a:t>
                </a:r>
              </a:p>
              <a:p>
                <a:pPr marL="0" indent="0">
                  <a:buNone/>
                </a:pPr>
                <a:r>
                  <a:rPr lang="fr-FR" sz="1050" dirty="0"/>
                  <a:t>     </a:t>
                </a:r>
              </a:p>
              <a:p>
                <a:pPr marL="0" indent="0">
                  <a:buNone/>
                </a:pPr>
                <a:r>
                  <a:rPr lang="fr-FR" sz="1600" dirty="0"/>
                  <a:t>Equation d’évolution : </a:t>
                </a:r>
              </a:p>
              <a:p>
                <a:pPr marL="538163" indent="-538163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𝑑𝑀𝑂</m:t>
                          </m:r>
                        </m:num>
                        <m:den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fr-F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𝐸𝑣𝑎𝑝𝑅𝑅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𝑀𝑂</m:t>
                          </m:r>
                        </m:num>
                        <m:den>
                          <m:sSub>
                            <m:sSubPr>
                              <m:ctrlP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𝑀𝑂</m:t>
                              </m:r>
                            </m:sub>
                          </m:sSub>
                        </m:den>
                      </m:f>
                      <m:r>
                        <a:rPr lang="fr-FR" sz="16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fr-FR" sz="16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sz="16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acc>
                        <m:accPr>
                          <m:chr m:val="̅"/>
                          <m:ctrlPr>
                            <a:rPr lang="fr-FR" sz="16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16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2DEEA658-CD7F-F6D1-12C9-2C1F868A8D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1510" y="951569"/>
                <a:ext cx="6570730" cy="2340261"/>
              </a:xfrm>
              <a:blipFill>
                <a:blip r:embed="rId2"/>
                <a:stretch>
                  <a:fillRect l="-464" t="-78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04FCB93-1D42-A47A-2F90-4EA725F3C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2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20EF821-F14A-E1D2-4BD2-5FAE95A403BC}"/>
                  </a:ext>
                </a:extLst>
              </p:cNvPr>
              <p:cNvSpPr txBox="1"/>
              <p:nvPr/>
            </p:nvSpPr>
            <p:spPr>
              <a:xfrm>
                <a:off x="161510" y="3021800"/>
                <a:ext cx="7203247" cy="19805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>
                  <a:buNone/>
                </a:pPr>
                <a:r>
                  <a:rPr lang="fr-FR" sz="1600" dirty="0"/>
                  <a:t>Advection de </a:t>
                </a:r>
                <a14:m>
                  <m:oMath xmlns:m="http://schemas.openxmlformats.org/officeDocument/2006/math">
                    <m:r>
                      <a:rPr lang="fr-FR" sz="1600" i="1">
                        <a:latin typeface="Cambria Math" panose="02040503050406030204" pitchFamily="18" charset="0"/>
                      </a:rPr>
                      <m:t>𝑀𝑂</m:t>
                    </m:r>
                  </m:oMath>
                </a14:m>
                <a:r>
                  <a:rPr lang="fr-FR" sz="1600" dirty="0"/>
                  <a:t> (3D) par la dynamique (schéma semi-lagrangien 3D)</a:t>
                </a:r>
              </a:p>
              <a:p>
                <a:pPr marL="0" indent="0">
                  <a:buNone/>
                </a:pPr>
                <a:r>
                  <a:rPr lang="fr-FR" sz="700" dirty="0"/>
                  <a:t>    </a:t>
                </a:r>
              </a:p>
              <a:p>
                <a:pPr marL="0" indent="0">
                  <a:buNone/>
                </a:pPr>
                <a:r>
                  <a:rPr lang="fr-FR" sz="1600" dirty="0"/>
                  <a:t>Impact sur le schéma de </a:t>
                </a:r>
                <a:r>
                  <a:rPr lang="fr-FR" sz="1600" dirty="0" err="1"/>
                  <a:t>Tiedtke</a:t>
                </a:r>
                <a:r>
                  <a:rPr lang="fr-FR" sz="1600" dirty="0"/>
                  <a:t> : 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𝑢𝑝</m:t>
                        </m:r>
                      </m:sub>
                    </m:sSub>
                    <m:r>
                      <a:rPr lang="fr-FR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fr-FR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b>
                      <m:sSubPr>
                        <m:ctrlP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fr-FR" sz="16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fr-FR" sz="16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r-FR" sz="1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m:rPr>
                            <m:sty m:val="p"/>
                          </m:rPr>
                          <a:rPr lang="fr-FR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sub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fr-FR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fr-FR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𝑀𝑂</m:t>
                    </m:r>
                    <m:r>
                      <a:rPr lang="fr-FR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)) +</m:t>
                    </m:r>
                    <m:sSub>
                      <m:sSubPr>
                        <m:ctrlPr>
                          <a:rPr lang="fr-FR" sz="1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fr-FR" sz="1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</m:sub>
                    </m:sSub>
                    <m:sSub>
                      <m:sSubPr>
                        <m:ctrlPr>
                          <a:rPr lang="fr-FR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1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1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</m:sub>
                    </m:sSub>
                    <m:r>
                      <a:rPr lang="fr-FR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𝑀𝑂</m:t>
                    </m:r>
                    <m:r>
                      <a:rPr lang="fr-FR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sz="1600" b="0" dirty="0">
                    <a:solidFill>
                      <a:schemeClr val="tx1"/>
                    </a:solidFill>
                  </a:rPr>
                  <a:t>       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fr-FR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𝐶𝐴𝑃𝐸</m:t>
                        </m:r>
                      </m:sub>
                    </m:sSub>
                    <m:r>
                      <a:rPr lang="fr-F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b>
                      <m:sSubPr>
                        <m:ctrlPr>
                          <a:rPr lang="fr-FR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fr-FR" sz="160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fr-FR" sz="16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r-FR" sz="16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fr-FR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m:rPr>
                            <m:sty m:val="p"/>
                          </m:rPr>
                          <a:rPr lang="fr-FR" sz="1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sub>
                        <m:r>
                          <a:rPr lang="fr-FR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fr-FR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fr-FR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𝑀𝑂</m:t>
                    </m:r>
                    <m:r>
                      <a:rPr lang="fr-FR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)) +</m:t>
                    </m:r>
                    <m:sSub>
                      <m:sSubPr>
                        <m:ctrlPr>
                          <a:rPr lang="fr-FR" sz="160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fr-FR" sz="16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</m:sub>
                    </m:sSub>
                    <m:sSub>
                      <m:sSubPr>
                        <m:ctrlPr>
                          <a:rPr lang="fr-FR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1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1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</m:sub>
                    </m:sSub>
                    <m:r>
                      <a:rPr lang="fr-FR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𝑀𝑂</m:t>
                    </m:r>
                    <m:r>
                      <a:rPr lang="fr-FR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fr-FR" sz="1600" dirty="0">
                  <a:solidFill>
                    <a:schemeClr val="tx1"/>
                  </a:solidFill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fr-FR" sz="1600" dirty="0">
                    <a:solidFill>
                      <a:schemeClr val="tx1"/>
                    </a:solidFill>
                  </a:rPr>
                  <a:t>Faible valeur de MO -&gt;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𝑢𝑝</m:t>
                        </m:r>
                      </m:sub>
                    </m:sSub>
                    <m:r>
                      <a:rPr lang="fr-FR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1600" dirty="0">
                    <a:solidFill>
                      <a:schemeClr val="tx1"/>
                    </a:solidFill>
                  </a:rPr>
                  <a:t> altéré d’un facteur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fr-FR" sz="1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sz="1600" dirty="0">
                    <a:solidFill>
                      <a:schemeClr val="tx1"/>
                    </a:solidFill>
                  </a:rPr>
                  <a:t>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fr-F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𝐶𝐴𝑃𝐸</m:t>
                        </m:r>
                      </m:sub>
                    </m:sSub>
                  </m:oMath>
                </a14:m>
                <a:r>
                  <a:rPr lang="fr-FR" sz="1600" dirty="0">
                    <a:solidFill>
                      <a:schemeClr val="tx1"/>
                    </a:solidFill>
                  </a:rPr>
                  <a:t> d’un facteur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fr-FR" sz="1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fr-FR" sz="16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endParaRPr lang="fr-FR" sz="16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fr-FR" sz="1600" dirty="0">
                    <a:solidFill>
                      <a:schemeClr val="tx1"/>
                    </a:solidFill>
                  </a:rPr>
                  <a:t>Forte  valeur de MO -&gt; </a:t>
                </a:r>
                <a14:m>
                  <m:oMath xmlns:m="http://schemas.openxmlformats.org/officeDocument/2006/math">
                    <m:r>
                      <a:rPr lang="fr-FR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fr-FR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𝑢𝑝</m:t>
                        </m:r>
                      </m:sub>
                    </m:sSub>
                    <m:r>
                      <a:rPr lang="fr-FR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1600" dirty="0">
                    <a:solidFill>
                      <a:schemeClr val="tx1"/>
                    </a:solidFill>
                  </a:rPr>
                  <a:t>altéré d’un facteur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fr-FR" sz="16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</m:sub>
                    </m:sSub>
                  </m:oMath>
                </a14:m>
                <a:r>
                  <a:rPr lang="fr-FR" sz="1600" dirty="0">
                    <a:solidFill>
                      <a:schemeClr val="tx1"/>
                    </a:solidFill>
                  </a:rPr>
                  <a:t>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fr-F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𝐶𝐴𝑃𝐸</m:t>
                        </m:r>
                      </m:sub>
                    </m:sSub>
                  </m:oMath>
                </a14:m>
                <a:r>
                  <a:rPr lang="fr-FR" sz="1600" dirty="0">
                    <a:solidFill>
                      <a:schemeClr val="tx1"/>
                    </a:solidFill>
                  </a:rPr>
                  <a:t> d’un facteur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fr-FR" sz="16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</m:sub>
                    </m:sSub>
                  </m:oMath>
                </a14:m>
                <a:endParaRPr lang="fr-FR" sz="1600" dirty="0">
                  <a:solidFill>
                    <a:schemeClr val="tx1"/>
                  </a:solidFill>
                </a:endParaRPr>
              </a:p>
              <a:p>
                <a:endParaRPr lang="fr-FR" sz="1600" dirty="0"/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20EF821-F14A-E1D2-4BD2-5FAE95A403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510" y="3021800"/>
                <a:ext cx="7203247" cy="1980542"/>
              </a:xfrm>
              <a:prstGeom prst="rect">
                <a:avLst/>
              </a:prstGeom>
              <a:blipFill>
                <a:blip r:embed="rId3"/>
                <a:stretch>
                  <a:fillRect l="-423" t="-92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4E3B693C-BC1A-5433-88BD-16EE6B21BB57}"/>
              </a:ext>
            </a:extLst>
          </p:cNvPr>
          <p:cNvSpPr txBox="1"/>
          <p:nvPr/>
        </p:nvSpPr>
        <p:spPr>
          <a:xfrm>
            <a:off x="4166955" y="2273555"/>
            <a:ext cx="17610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Piriou et al. (2007)</a:t>
            </a:r>
          </a:p>
          <a:p>
            <a:r>
              <a:rPr lang="fr-FR" sz="1400" dirty="0" err="1"/>
              <a:t>Mapes</a:t>
            </a:r>
            <a:r>
              <a:rPr lang="fr-FR" sz="1400" dirty="0"/>
              <a:t> et al. (2011) …</a:t>
            </a:r>
          </a:p>
        </p:txBody>
      </p:sp>
      <p:pic>
        <p:nvPicPr>
          <p:cNvPr id="10" name="Image 9" descr="Une image contenant texte, diagramme, carte&#10;&#10;Description générée automatiquement">
            <a:extLst>
              <a:ext uri="{FF2B5EF4-FFF2-40B4-BE49-F238E27FC236}">
                <a16:creationId xmlns:a16="http://schemas.microsoft.com/office/drawing/2014/main" id="{7CEF0AA7-BADE-5903-15EB-A1BB30DD6B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54" t="6489" r="616" b="51035"/>
          <a:stretch/>
        </p:blipFill>
        <p:spPr>
          <a:xfrm>
            <a:off x="7053193" y="961953"/>
            <a:ext cx="2076934" cy="1768819"/>
          </a:xfrm>
          <a:prstGeom prst="rect">
            <a:avLst/>
          </a:prstGeom>
        </p:spPr>
      </p:pic>
      <p:pic>
        <p:nvPicPr>
          <p:cNvPr id="12" name="Image 11" descr="Une image contenant motif, Caractère coloré, Symétrie, capture d’écran&#10;&#10;Description générée automatiquement">
            <a:extLst>
              <a:ext uri="{FF2B5EF4-FFF2-40B4-BE49-F238E27FC236}">
                <a16:creationId xmlns:a16="http://schemas.microsoft.com/office/drawing/2014/main" id="{3F240149-1643-08AC-571C-887320A6AB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t="31326" r="88291" b="56846"/>
          <a:stretch/>
        </p:blipFill>
        <p:spPr>
          <a:xfrm>
            <a:off x="7053193" y="3021800"/>
            <a:ext cx="2097429" cy="1790908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0A7D175-178D-F3B4-67D9-15E7659884A7}"/>
              </a:ext>
            </a:extLst>
          </p:cNvPr>
          <p:cNvSpPr txBox="1"/>
          <p:nvPr/>
        </p:nvSpPr>
        <p:spPr>
          <a:xfrm>
            <a:off x="7259633" y="604898"/>
            <a:ext cx="1459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RR1h ANTILOPE</a:t>
            </a:r>
          </a:p>
          <a:p>
            <a:pPr algn="ctr"/>
            <a:r>
              <a:rPr lang="fr-FR" sz="1000" dirty="0" err="1"/>
              <a:t>Valid</a:t>
            </a:r>
            <a:r>
              <a:rPr lang="fr-FR" sz="1000" dirty="0"/>
              <a:t> time : 2025062600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F5CF913-7DDC-F7A8-89E4-E6A743856817}"/>
                  </a:ext>
                </a:extLst>
              </p:cNvPr>
              <p:cNvSpPr txBox="1"/>
              <p:nvPr/>
            </p:nvSpPr>
            <p:spPr>
              <a:xfrm>
                <a:off x="7259633" y="2695387"/>
                <a:ext cx="14285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10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0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sub>
                      </m:sSub>
                      <m:r>
                        <a:rPr lang="fr-FR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𝑀𝑂</m:t>
                      </m:r>
                      <m:r>
                        <a:rPr lang="fr-FR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1000" dirty="0"/>
              </a:p>
              <a:p>
                <a:pPr algn="ctr"/>
                <a:r>
                  <a:rPr lang="fr-FR" sz="1000" dirty="0"/>
                  <a:t>Run: 2025062400 + 48h</a:t>
                </a: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F5CF913-7DDC-F7A8-89E4-E6A7438568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9633" y="2695387"/>
                <a:ext cx="1428596" cy="400110"/>
              </a:xfrm>
              <a:prstGeom prst="rect">
                <a:avLst/>
              </a:prstGeom>
              <a:blipFill>
                <a:blip r:embed="rId6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Espace réservé du pied de page 8">
            <a:extLst>
              <a:ext uri="{FF2B5EF4-FFF2-40B4-BE49-F238E27FC236}">
                <a16:creationId xmlns:a16="http://schemas.microsoft.com/office/drawing/2014/main" id="{E58DF6F7-75E1-968A-D147-F8469B5CB4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</p:spTree>
    <p:extLst>
      <p:ext uri="{BB962C8B-B14F-4D97-AF65-F5344CB8AC3E}">
        <p14:creationId xmlns:p14="http://schemas.microsoft.com/office/powerpoint/2010/main" val="3012115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 descr="Une image contenant texte, diagramme, carte&#10;&#10;Description générée automatiquement">
            <a:extLst>
              <a:ext uri="{FF2B5EF4-FFF2-40B4-BE49-F238E27FC236}">
                <a16:creationId xmlns:a16="http://schemas.microsoft.com/office/drawing/2014/main" id="{390D89D9-7BA4-74D4-615D-5AA0153778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8" r="18029"/>
          <a:stretch/>
        </p:blipFill>
        <p:spPr>
          <a:xfrm>
            <a:off x="4271075" y="1806617"/>
            <a:ext cx="2191135" cy="2383509"/>
          </a:xfrm>
          <a:prstGeom prst="rect">
            <a:avLst/>
          </a:prstGeom>
        </p:spPr>
      </p:pic>
      <p:pic>
        <p:nvPicPr>
          <p:cNvPr id="21" name="Image 20" descr="Une image contenant texte, diagramme, carte&#10;&#10;Description générée automatiquement">
            <a:extLst>
              <a:ext uri="{FF2B5EF4-FFF2-40B4-BE49-F238E27FC236}">
                <a16:creationId xmlns:a16="http://schemas.microsoft.com/office/drawing/2014/main" id="{1AE93275-B765-3D2A-B809-6E19F1A263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8" r="18678"/>
          <a:stretch/>
        </p:blipFill>
        <p:spPr>
          <a:xfrm>
            <a:off x="6451321" y="1811418"/>
            <a:ext cx="2171951" cy="2381511"/>
          </a:xfrm>
          <a:prstGeom prst="rect">
            <a:avLst/>
          </a:prstGeom>
        </p:spPr>
      </p:pic>
      <p:pic>
        <p:nvPicPr>
          <p:cNvPr id="23" name="Image 22" descr="Une image contenant texte, carte, art&#10;&#10;Description générée automatiquement">
            <a:extLst>
              <a:ext uri="{FF2B5EF4-FFF2-40B4-BE49-F238E27FC236}">
                <a16:creationId xmlns:a16="http://schemas.microsoft.com/office/drawing/2014/main" id="{57F19A09-D98C-0B48-D660-73EF223C6E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8" r="17859"/>
          <a:stretch/>
        </p:blipFill>
        <p:spPr>
          <a:xfrm>
            <a:off x="2120227" y="1811561"/>
            <a:ext cx="2191135" cy="2378565"/>
          </a:xfrm>
          <a:prstGeom prst="rect">
            <a:avLst/>
          </a:prstGeom>
        </p:spPr>
      </p:pic>
      <p:pic>
        <p:nvPicPr>
          <p:cNvPr id="25" name="Image 24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76B5496F-0486-7EC8-E3FE-369BDA96F6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8" r="17859"/>
          <a:stretch/>
        </p:blipFill>
        <p:spPr>
          <a:xfrm>
            <a:off x="33222" y="1811418"/>
            <a:ext cx="2180451" cy="236696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63ECAC6-C046-CD5E-7886-22B212663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734" y="-96532"/>
            <a:ext cx="8229600" cy="857250"/>
          </a:xfrm>
        </p:spPr>
        <p:txBody>
          <a:bodyPr>
            <a:noAutofit/>
          </a:bodyPr>
          <a:lstStyle/>
          <a:p>
            <a:r>
              <a:rPr lang="fr-FR" sz="2800" dirty="0"/>
              <a:t>Impact du rajout du terme de vitesse verticale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EDDD09-AC15-1E8E-3CA6-C761EA060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3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B0E95F3-6FC9-28F7-58C7-4B44049BC829}"/>
              </a:ext>
            </a:extLst>
          </p:cNvPr>
          <p:cNvSpPr txBox="1"/>
          <p:nvPr/>
        </p:nvSpPr>
        <p:spPr>
          <a:xfrm>
            <a:off x="1457878" y="3717823"/>
            <a:ext cx="681533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400" dirty="0"/>
              <a:t>IMERG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3EA5E34-F790-CE8B-27E3-5FA59A2D0A22}"/>
                  </a:ext>
                </a:extLst>
              </p:cNvPr>
              <p:cNvSpPr txBox="1"/>
              <p:nvPr/>
            </p:nvSpPr>
            <p:spPr>
              <a:xfrm>
                <a:off x="5527400" y="3740709"/>
                <a:ext cx="864917" cy="30777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fr-FR" sz="1400" dirty="0"/>
                  <a:t>sans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fr-FR" sz="1400" dirty="0"/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3EA5E34-F790-CE8B-27E3-5FA59A2D0A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7400" y="3740709"/>
                <a:ext cx="864917" cy="307777"/>
              </a:xfrm>
              <a:prstGeom prst="rect">
                <a:avLst/>
              </a:prstGeom>
              <a:blipFill>
                <a:blip r:embed="rId6"/>
                <a:stretch>
                  <a:fillRect l="-685" b="-1481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751194A-3C93-7B04-F206-F6D89CAAAC65}"/>
                  </a:ext>
                </a:extLst>
              </p:cNvPr>
              <p:cNvSpPr txBox="1"/>
              <p:nvPr/>
            </p:nvSpPr>
            <p:spPr>
              <a:xfrm>
                <a:off x="7703320" y="3741403"/>
                <a:ext cx="871457" cy="307777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fr-FR" sz="1400" dirty="0"/>
                  <a:t>avec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fr-FR" sz="1400" dirty="0"/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751194A-3C93-7B04-F206-F6D89CAAA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320" y="3741403"/>
                <a:ext cx="871457" cy="307777"/>
              </a:xfrm>
              <a:prstGeom prst="rect">
                <a:avLst/>
              </a:prstGeom>
              <a:blipFill>
                <a:blip r:embed="rId7"/>
                <a:stretch>
                  <a:fillRect l="-680" b="-14815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>
            <a:extLst>
              <a:ext uri="{FF2B5EF4-FFF2-40B4-BE49-F238E27FC236}">
                <a16:creationId xmlns:a16="http://schemas.microsoft.com/office/drawing/2014/main" id="{6E5E95D9-0FBC-6FFE-EF9E-9F0964AD94B1}"/>
              </a:ext>
            </a:extLst>
          </p:cNvPr>
          <p:cNvSpPr txBox="1"/>
          <p:nvPr/>
        </p:nvSpPr>
        <p:spPr>
          <a:xfrm>
            <a:off x="7248976" y="4155345"/>
            <a:ext cx="1435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>
                <a:solidFill>
                  <a:schemeClr val="bg1">
                    <a:lumMod val="50000"/>
                  </a:schemeClr>
                </a:solidFill>
              </a:rPr>
              <a:t>©Jean-Marcel PIRIOU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7DF60BC-FDD3-C330-DD7C-70B6D3B1CDF3}"/>
              </a:ext>
            </a:extLst>
          </p:cNvPr>
          <p:cNvSpPr txBox="1"/>
          <p:nvPr/>
        </p:nvSpPr>
        <p:spPr>
          <a:xfrm>
            <a:off x="3553097" y="1220813"/>
            <a:ext cx="19490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/>
              <a:t>RR1h</a:t>
            </a:r>
          </a:p>
          <a:p>
            <a:pPr algn="ctr"/>
            <a:r>
              <a:rPr lang="fr-FR" sz="1000" dirty="0"/>
              <a:t>Run : 2024061900 + 14h</a:t>
            </a:r>
          </a:p>
          <a:p>
            <a:pPr algn="ctr"/>
            <a:r>
              <a:rPr lang="fr-FR" sz="1000" dirty="0" err="1"/>
              <a:t>Valid</a:t>
            </a:r>
            <a:r>
              <a:rPr lang="fr-FR" sz="1000" dirty="0"/>
              <a:t> Time : 2024061914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3FAADE4-A5B9-8EEC-3F9E-66E4DE01D018}"/>
              </a:ext>
            </a:extLst>
          </p:cNvPr>
          <p:cNvSpPr/>
          <p:nvPr/>
        </p:nvSpPr>
        <p:spPr>
          <a:xfrm>
            <a:off x="3446875" y="4237681"/>
            <a:ext cx="2444643" cy="50916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Moins d’orages point de grille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C2A330-9BAC-CD5C-662F-0702E9AA150B}"/>
              </a:ext>
            </a:extLst>
          </p:cNvPr>
          <p:cNvSpPr/>
          <p:nvPr/>
        </p:nvSpPr>
        <p:spPr>
          <a:xfrm>
            <a:off x="297574" y="1825649"/>
            <a:ext cx="1841837" cy="219471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pied de page 8">
            <a:extLst>
              <a:ext uri="{FF2B5EF4-FFF2-40B4-BE49-F238E27FC236}">
                <a16:creationId xmlns:a16="http://schemas.microsoft.com/office/drawing/2014/main" id="{86F5B5D0-5B7D-69B5-B5F0-B06EDDDA1C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37B11B8-378B-9383-FDE0-CF02244A1AD1}"/>
              </a:ext>
            </a:extLst>
          </p:cNvPr>
          <p:cNvSpPr/>
          <p:nvPr/>
        </p:nvSpPr>
        <p:spPr>
          <a:xfrm>
            <a:off x="2386113" y="1834327"/>
            <a:ext cx="1879648" cy="21860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23988F8-3BC5-67A1-A183-10CB78BE2AD3}"/>
              </a:ext>
            </a:extLst>
          </p:cNvPr>
          <p:cNvSpPr txBox="1"/>
          <p:nvPr/>
        </p:nvSpPr>
        <p:spPr>
          <a:xfrm>
            <a:off x="3545681" y="3699953"/>
            <a:ext cx="720080" cy="307777"/>
          </a:xfrm>
          <a:prstGeom prst="rect">
            <a:avLst/>
          </a:prstGeom>
          <a:solidFill>
            <a:srgbClr val="FFB7B7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CTRL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8A07AAE-B6EA-71E7-FB16-6AC887BA1322}"/>
              </a:ext>
            </a:extLst>
          </p:cNvPr>
          <p:cNvSpPr/>
          <p:nvPr/>
        </p:nvSpPr>
        <p:spPr>
          <a:xfrm>
            <a:off x="4550274" y="1834327"/>
            <a:ext cx="1841837" cy="221485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0CEE70D-1738-EFB1-A627-32E9D3D1DEDA}"/>
              </a:ext>
            </a:extLst>
          </p:cNvPr>
          <p:cNvSpPr/>
          <p:nvPr/>
        </p:nvSpPr>
        <p:spPr>
          <a:xfrm>
            <a:off x="6718050" y="1825649"/>
            <a:ext cx="1860231" cy="22235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 descr="Une image contenant texte, diagramme, carte&#10;&#10;Description générée automatiquement">
            <a:extLst>
              <a:ext uri="{FF2B5EF4-FFF2-40B4-BE49-F238E27FC236}">
                <a16:creationId xmlns:a16="http://schemas.microsoft.com/office/drawing/2014/main" id="{1CAC8A51-4688-333B-F68C-9EA62B61726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65" t="7758"/>
          <a:stretch/>
        </p:blipFill>
        <p:spPr>
          <a:xfrm>
            <a:off x="8647770" y="1708029"/>
            <a:ext cx="564478" cy="26723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F29CB53-68C3-CDC6-A537-573D68405285}"/>
                  </a:ext>
                </a:extLst>
              </p:cNvPr>
              <p:cNvSpPr txBox="1"/>
              <p:nvPr/>
            </p:nvSpPr>
            <p:spPr>
              <a:xfrm>
                <a:off x="1960919" y="572524"/>
                <a:ext cx="5178710" cy="5379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𝑑𝑀𝑂</m:t>
                          </m:r>
                        </m:num>
                        <m:den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𝐸𝑣𝑎𝑝𝑅𝑅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𝑀𝑂</m:t>
                          </m:r>
                        </m:num>
                        <m:den>
                          <m:sSub>
                            <m:sSubPr>
                              <m:ctrlP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𝑀𝑂</m:t>
                              </m:r>
                            </m:sub>
                          </m:sSub>
                        </m:den>
                      </m:f>
                      <m:r>
                        <a:rPr lang="fr-FR" sz="1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fr-FR" sz="1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sz="1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acc>
                        <m:accPr>
                          <m:chr m:val="̅"/>
                          <m:ctrlPr>
                            <a:rPr lang="fr-FR" sz="1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1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F29CB53-68C3-CDC6-A537-573D684052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919" y="572524"/>
                <a:ext cx="5178710" cy="53796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8169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4A51679-EE6D-1E24-D387-F3742AE31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4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37399C4-C77B-CAAF-AD70-F5FE40930A25}"/>
                  </a:ext>
                </a:extLst>
              </p:cNvPr>
              <p:cNvSpPr txBox="1"/>
              <p:nvPr/>
            </p:nvSpPr>
            <p:spPr>
              <a:xfrm>
                <a:off x="435903" y="1131590"/>
                <a:ext cx="6386347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Perturbation 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fr-FR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fr-FR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r-FR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fr-FR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fr-FR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fr-FR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r-FR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e>
                      <m:sub>
                        <m:r>
                          <a:rPr lang="fr-FR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fr-FR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dirty="0"/>
                  <a:t>et</a:t>
                </a:r>
                <a:r>
                  <a:rPr lang="fr-FR" dirty="0">
                    <a:solidFill>
                      <a:schemeClr val="accent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e>
                      <m:sub>
                        <m:r>
                          <a:rPr lang="fr-FR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fr-FR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fr-FR" dirty="0"/>
                  <a:t> :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dirty="0"/>
                  <a:t>Test de 112 jeux de paramètres différents tirés aléatoirement dans un Plan Factoriel Complet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dirty="0"/>
                  <a:t>Production d’un ensemble de prévisions à 112 membres: 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fr-FR" dirty="0"/>
                  <a:t>Run : 2025062400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fr-FR" dirty="0"/>
                  <a:t>Échéance : 72h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fr-FR" dirty="0"/>
                  <a:t>DDH pour chaque membre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dirty="0"/>
                  <a:t>Recherche du membre avec : </a:t>
                </a:r>
              </a:p>
              <a:p>
                <a:pPr marL="742950" lvl="1" indent="-285750">
                  <a:buFont typeface="Wingdings" panose="05000000000000000000" pitchFamily="2" charset="2"/>
                  <a:buChar char="ü"/>
                </a:pPr>
                <a:r>
                  <a:rPr lang="fr-FR" dirty="0"/>
                  <a:t>meilleure fréquence de pluies sur 24h</a:t>
                </a:r>
              </a:p>
              <a:p>
                <a:pPr marL="742950" lvl="1" indent="-285750">
                  <a:buFont typeface="Wingdings" panose="05000000000000000000" pitchFamily="2" charset="2"/>
                  <a:buChar char="ü"/>
                </a:pPr>
                <a:r>
                  <a:rPr lang="fr-FR" dirty="0"/>
                  <a:t>bonne temporalité de la convection</a:t>
                </a:r>
              </a:p>
              <a:p>
                <a:pPr marL="742950" lvl="1" indent="-285750">
                  <a:buFont typeface="Wingdings" panose="05000000000000000000" pitchFamily="2" charset="2"/>
                  <a:buChar char="ü"/>
                </a:pPr>
                <a:r>
                  <a:rPr lang="fr-FR" dirty="0"/>
                  <a:t>meilleurs scores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dirty="0"/>
                  <a:t>Comparaison à une simulation de contrôle sans MO : CTRL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37399C4-C77B-CAAF-AD70-F5FE40930A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903" y="1131590"/>
                <a:ext cx="6386347" cy="3416320"/>
              </a:xfrm>
              <a:prstGeom prst="rect">
                <a:avLst/>
              </a:prstGeom>
              <a:blipFill>
                <a:blip r:embed="rId2"/>
                <a:stretch>
                  <a:fillRect l="-860" t="-1071" b="-196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re 1">
            <a:extLst>
              <a:ext uri="{FF2B5EF4-FFF2-40B4-BE49-F238E27FC236}">
                <a16:creationId xmlns:a16="http://schemas.microsoft.com/office/drawing/2014/main" id="{CE70A6A8-8C4B-C4A3-1F78-5FC22B1B3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05" y="42606"/>
            <a:ext cx="8229600" cy="857250"/>
          </a:xfrm>
        </p:spPr>
        <p:txBody>
          <a:bodyPr>
            <a:normAutofit/>
          </a:bodyPr>
          <a:lstStyle/>
          <a:p>
            <a:r>
              <a:rPr lang="fr-FR" sz="3200" dirty="0"/>
              <a:t>Perturbation de Paramètres</a:t>
            </a:r>
          </a:p>
        </p:txBody>
      </p:sp>
      <p:sp>
        <p:nvSpPr>
          <p:cNvPr id="5" name="Espace réservé du pied de page 8">
            <a:extLst>
              <a:ext uri="{FF2B5EF4-FFF2-40B4-BE49-F238E27FC236}">
                <a16:creationId xmlns:a16="http://schemas.microsoft.com/office/drawing/2014/main" id="{9B249DC8-295B-CC5E-1B50-3C7E90750C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  <p:pic>
        <p:nvPicPr>
          <p:cNvPr id="9" name="Image 8" descr="Une image contenant texte, ligne, diagramme, Tracé&#10;&#10;Description générée automatiquement">
            <a:extLst>
              <a:ext uri="{FF2B5EF4-FFF2-40B4-BE49-F238E27FC236}">
                <a16:creationId xmlns:a16="http://schemas.microsoft.com/office/drawing/2014/main" id="{B50AD6A1-5C2F-4F90-59CF-23EF355A0F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84" t="6929" r="33745"/>
          <a:stretch/>
        </p:blipFill>
        <p:spPr>
          <a:xfrm>
            <a:off x="7161939" y="1755258"/>
            <a:ext cx="1764612" cy="1610160"/>
          </a:xfrm>
          <a:prstGeom prst="rect">
            <a:avLst/>
          </a:prstGeom>
        </p:spPr>
      </p:pic>
      <p:pic>
        <p:nvPicPr>
          <p:cNvPr id="11" name="Image 10" descr="Une image contenant texte, ligne, diagramme, Tracé&#10;&#10;Description générée automatiquement">
            <a:extLst>
              <a:ext uri="{FF2B5EF4-FFF2-40B4-BE49-F238E27FC236}">
                <a16:creationId xmlns:a16="http://schemas.microsoft.com/office/drawing/2014/main" id="{71B6E072-C8D3-0918-8C52-D588AD94D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" r="66049" b="-310"/>
          <a:stretch/>
        </p:blipFill>
        <p:spPr>
          <a:xfrm>
            <a:off x="7092280" y="94090"/>
            <a:ext cx="1824564" cy="1689810"/>
          </a:xfrm>
          <a:prstGeom prst="rect">
            <a:avLst/>
          </a:prstGeom>
        </p:spPr>
      </p:pic>
      <p:pic>
        <p:nvPicPr>
          <p:cNvPr id="12" name="Image 11" descr="Une image contenant texte, ligne, diagramme, Tracé&#10;&#10;Description générée automatiquement">
            <a:extLst>
              <a:ext uri="{FF2B5EF4-FFF2-40B4-BE49-F238E27FC236}">
                <a16:creationId xmlns:a16="http://schemas.microsoft.com/office/drawing/2014/main" id="{580EB603-D4D0-A1E1-1F1A-B20591D7E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50" t="8982" r="589"/>
          <a:stretch/>
        </p:blipFill>
        <p:spPr>
          <a:xfrm>
            <a:off x="7127691" y="3337370"/>
            <a:ext cx="1824564" cy="157464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146CB18-AF27-D79D-6FCC-15D937A66792}"/>
              </a:ext>
            </a:extLst>
          </p:cNvPr>
          <p:cNvSpPr txBox="1"/>
          <p:nvPr/>
        </p:nvSpPr>
        <p:spPr>
          <a:xfrm>
            <a:off x="7440908" y="42935"/>
            <a:ext cx="13948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Plan d’Expérience</a:t>
            </a:r>
          </a:p>
        </p:txBody>
      </p:sp>
    </p:spTree>
    <p:extLst>
      <p:ext uri="{BB962C8B-B14F-4D97-AF65-F5344CB8AC3E}">
        <p14:creationId xmlns:p14="http://schemas.microsoft.com/office/powerpoint/2010/main" val="2336489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B12A0-4E14-3B69-47D5-4F0C2A11E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1BAE908-4848-48C0-E01A-51844E8619DA}"/>
              </a:ext>
            </a:extLst>
          </p:cNvPr>
          <p:cNvSpPr txBox="1">
            <a:spLocks/>
          </p:cNvSpPr>
          <p:nvPr/>
        </p:nvSpPr>
        <p:spPr>
          <a:xfrm>
            <a:off x="1257300" y="2800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/>
              <a:t>Comparaison de la fréquence de pluies </a:t>
            </a:r>
          </a:p>
          <a:p>
            <a:r>
              <a:rPr lang="fr-FR" sz="2800" dirty="0"/>
              <a:t>cumulées sur 1h aux données IMERG 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61773DF-0849-7E7F-FEF9-BE7F19185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5</a:t>
            </a:fld>
            <a:endParaRPr lang="fr-FR"/>
          </a:p>
        </p:txBody>
      </p:sp>
      <p:pic>
        <p:nvPicPr>
          <p:cNvPr id="6" name="Image 5" descr="Une image contenant texte, capture d’écran, ligne, diagramme&#10;&#10;Le contenu généré par l’IA peut être incorrect.">
            <a:extLst>
              <a:ext uri="{FF2B5EF4-FFF2-40B4-BE49-F238E27FC236}">
                <a16:creationId xmlns:a16="http://schemas.microsoft.com/office/drawing/2014/main" id="{6D778EF6-C158-15C4-25A1-12869ACC90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55"/>
          <a:stretch>
            <a:fillRect/>
          </a:stretch>
        </p:blipFill>
        <p:spPr>
          <a:xfrm>
            <a:off x="5409127" y="1109278"/>
            <a:ext cx="3268570" cy="2708613"/>
          </a:xfrm>
          <a:prstGeom prst="rect">
            <a:avLst/>
          </a:prstGeom>
        </p:spPr>
      </p:pic>
      <p:pic>
        <p:nvPicPr>
          <p:cNvPr id="2" name="Image 1" descr="Une image contenant texte, capture d’écran, ligne, diagramme&#10;&#10;Le contenu généré par l’IA peut être incorrect.">
            <a:extLst>
              <a:ext uri="{FF2B5EF4-FFF2-40B4-BE49-F238E27FC236}">
                <a16:creationId xmlns:a16="http://schemas.microsoft.com/office/drawing/2014/main" id="{CAE6A279-22F0-9C5A-58A3-B218BBCDCA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9141"/>
          <a:stretch/>
        </p:blipFill>
        <p:spPr>
          <a:xfrm>
            <a:off x="166427" y="996575"/>
            <a:ext cx="5125654" cy="3716013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3495FC10-3AD5-4185-C194-AF44514FE729}"/>
              </a:ext>
            </a:extLst>
          </p:cNvPr>
          <p:cNvCxnSpPr/>
          <p:nvPr/>
        </p:nvCxnSpPr>
        <p:spPr>
          <a:xfrm>
            <a:off x="3446875" y="3126566"/>
            <a:ext cx="0" cy="31503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F0EF7F5E-3567-9DB0-B82D-9DA9A084F3E1}"/>
              </a:ext>
            </a:extLst>
          </p:cNvPr>
          <p:cNvCxnSpPr>
            <a:cxnSpLocks/>
          </p:cNvCxnSpPr>
          <p:nvPr/>
        </p:nvCxnSpPr>
        <p:spPr>
          <a:xfrm>
            <a:off x="3266855" y="2976795"/>
            <a:ext cx="0" cy="18002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021AF108-2FFF-0569-E27E-B6E2A24A4188}"/>
              </a:ext>
            </a:extLst>
          </p:cNvPr>
          <p:cNvCxnSpPr>
            <a:cxnSpLocks/>
          </p:cNvCxnSpPr>
          <p:nvPr/>
        </p:nvCxnSpPr>
        <p:spPr>
          <a:xfrm>
            <a:off x="3626895" y="3269327"/>
            <a:ext cx="0" cy="6075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19A710C4-7631-903C-AEC5-C089C79BD86F}"/>
              </a:ext>
            </a:extLst>
          </p:cNvPr>
          <p:cNvCxnSpPr>
            <a:cxnSpLocks/>
          </p:cNvCxnSpPr>
          <p:nvPr/>
        </p:nvCxnSpPr>
        <p:spPr>
          <a:xfrm>
            <a:off x="3806915" y="3516855"/>
            <a:ext cx="0" cy="72008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A7DDB5C-4148-CB6A-2867-F03495FA3B30}"/>
              </a:ext>
            </a:extLst>
          </p:cNvPr>
          <p:cNvSpPr/>
          <p:nvPr/>
        </p:nvSpPr>
        <p:spPr>
          <a:xfrm>
            <a:off x="5773447" y="4023405"/>
            <a:ext cx="2804683" cy="68918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Calcul de l’erreur moyenne aux données satellitaires IMERG pour chaque membre</a:t>
            </a:r>
          </a:p>
        </p:txBody>
      </p:sp>
      <p:sp>
        <p:nvSpPr>
          <p:cNvPr id="23" name="Espace réservé du pied de page 8">
            <a:extLst>
              <a:ext uri="{FF2B5EF4-FFF2-40B4-BE49-F238E27FC236}">
                <a16:creationId xmlns:a16="http://schemas.microsoft.com/office/drawing/2014/main" id="{9748CA1B-88D2-BEEA-9C5B-50F3238641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</p:spTree>
    <p:extLst>
      <p:ext uri="{BB962C8B-B14F-4D97-AF65-F5344CB8AC3E}">
        <p14:creationId xmlns:p14="http://schemas.microsoft.com/office/powerpoint/2010/main" val="2917068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3569E2-9FFB-19D9-F3B9-442F4001C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590" y="5796"/>
            <a:ext cx="8229600" cy="857250"/>
          </a:xfrm>
        </p:spPr>
        <p:txBody>
          <a:bodyPr>
            <a:noAutofit/>
          </a:bodyPr>
          <a:lstStyle/>
          <a:p>
            <a:r>
              <a:rPr lang="fr-FR" sz="2800" dirty="0"/>
              <a:t>DDH : Diagnostique des Domaines Horizontaux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ADF3CF-0975-8E87-FDD3-BDD5FD1C0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51570"/>
            <a:ext cx="8229600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/>
              <a:t>Outil pour réaliser des bilans (point de grille ou zonaux) : </a:t>
            </a:r>
          </a:p>
          <a:p>
            <a:r>
              <a:rPr lang="fr-FR" sz="2000" dirty="0"/>
              <a:t>Bilan d’eau, enthalpie, énergie cinétique, moment angulaire, …</a:t>
            </a:r>
          </a:p>
          <a:p>
            <a:endParaRPr lang="fr-FR" sz="2000" dirty="0"/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F6F8672-1B8F-1B14-D8A4-2032BD3EB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6</a:t>
            </a:fld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D53ECD9-D834-9BC7-CEC4-C9598CBFB0ED}"/>
              </a:ext>
            </a:extLst>
          </p:cNvPr>
          <p:cNvSpPr/>
          <p:nvPr/>
        </p:nvSpPr>
        <p:spPr>
          <a:xfrm>
            <a:off x="6057165" y="4089974"/>
            <a:ext cx="2804683" cy="68918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Calcul de la distance au CTRL  de la tendance de l’énergie cinétique à 72h pour chaque membre</a:t>
            </a:r>
          </a:p>
        </p:txBody>
      </p:sp>
      <p:sp>
        <p:nvSpPr>
          <p:cNvPr id="7" name="Espace réservé du pied de page 8">
            <a:extLst>
              <a:ext uri="{FF2B5EF4-FFF2-40B4-BE49-F238E27FC236}">
                <a16:creationId xmlns:a16="http://schemas.microsoft.com/office/drawing/2014/main" id="{27BC7AF8-36DC-6A42-93F8-65BF62DDF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  <p:pic>
        <p:nvPicPr>
          <p:cNvPr id="8" name="Image 7" descr="Une image contenant texte, diagramme, Tracé, capture d’écran&#10;&#10;Description générée automatiquement">
            <a:extLst>
              <a:ext uri="{FF2B5EF4-FFF2-40B4-BE49-F238E27FC236}">
                <a16:creationId xmlns:a16="http://schemas.microsoft.com/office/drawing/2014/main" id="{3B7CC9A0-6002-2CC2-9E14-DB6AD4C57D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91"/>
          <a:stretch/>
        </p:blipFill>
        <p:spPr>
          <a:xfrm>
            <a:off x="66584" y="2211710"/>
            <a:ext cx="3248309" cy="1788460"/>
          </a:xfrm>
          <a:prstGeom prst="rect">
            <a:avLst/>
          </a:prstGeom>
        </p:spPr>
      </p:pic>
      <p:pic>
        <p:nvPicPr>
          <p:cNvPr id="10" name="Image 9" descr="Une image contenant texte, diagramme, carte&#10;&#10;Description générée automatiquement">
            <a:extLst>
              <a:ext uri="{FF2B5EF4-FFF2-40B4-BE49-F238E27FC236}">
                <a16:creationId xmlns:a16="http://schemas.microsoft.com/office/drawing/2014/main" id="{304AAD0D-E0D8-DFCA-3473-F02400181D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57"/>
          <a:stretch/>
        </p:blipFill>
        <p:spPr>
          <a:xfrm>
            <a:off x="5914202" y="2206839"/>
            <a:ext cx="3248308" cy="1789162"/>
          </a:xfrm>
          <a:prstGeom prst="rect">
            <a:avLst/>
          </a:prstGeom>
        </p:spPr>
      </p:pic>
      <p:pic>
        <p:nvPicPr>
          <p:cNvPr id="12" name="Image 11" descr="Une image contenant texte, diagramme, capture d’écran, Tracé&#10;&#10;Description générée automatiquement">
            <a:extLst>
              <a:ext uri="{FF2B5EF4-FFF2-40B4-BE49-F238E27FC236}">
                <a16:creationId xmlns:a16="http://schemas.microsoft.com/office/drawing/2014/main" id="{1C40D748-0ACA-9BC0-BEE5-2C955C1E4D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2"/>
          <a:stretch/>
        </p:blipFill>
        <p:spPr>
          <a:xfrm>
            <a:off x="2721879" y="2211709"/>
            <a:ext cx="3255968" cy="178916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1D737BB-F877-020E-955B-F0E177239E7C}"/>
              </a:ext>
            </a:extLst>
          </p:cNvPr>
          <p:cNvSpPr/>
          <p:nvPr/>
        </p:nvSpPr>
        <p:spPr>
          <a:xfrm>
            <a:off x="3028949" y="2256716"/>
            <a:ext cx="2308135" cy="1530170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DB2080-5CAB-7D8F-778B-1DFCC8758751}"/>
              </a:ext>
            </a:extLst>
          </p:cNvPr>
          <p:cNvSpPr/>
          <p:nvPr/>
        </p:nvSpPr>
        <p:spPr>
          <a:xfrm>
            <a:off x="386534" y="2256716"/>
            <a:ext cx="2295256" cy="15301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0F8BF69-CEA5-B011-0CB3-570691EE115B}"/>
              </a:ext>
            </a:extLst>
          </p:cNvPr>
          <p:cNvSpPr txBox="1"/>
          <p:nvPr/>
        </p:nvSpPr>
        <p:spPr>
          <a:xfrm>
            <a:off x="1961710" y="3479109"/>
            <a:ext cx="720080" cy="307777"/>
          </a:xfrm>
          <a:prstGeom prst="rect">
            <a:avLst/>
          </a:prstGeom>
          <a:solidFill>
            <a:srgbClr val="FFB7B7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CTRL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933F4A6-0AB9-BC66-A782-CD51C78421E3}"/>
              </a:ext>
            </a:extLst>
          </p:cNvPr>
          <p:cNvSpPr txBox="1"/>
          <p:nvPr/>
        </p:nvSpPr>
        <p:spPr>
          <a:xfrm>
            <a:off x="4617004" y="3479108"/>
            <a:ext cx="720080" cy="307777"/>
          </a:xfrm>
          <a:prstGeom prst="rect">
            <a:avLst/>
          </a:prstGeom>
          <a:solidFill>
            <a:srgbClr val="C9C9FF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mb007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32EB71E-203A-2B8A-57C4-9570DD08248F}"/>
              </a:ext>
            </a:extLst>
          </p:cNvPr>
          <p:cNvSpPr txBox="1"/>
          <p:nvPr/>
        </p:nvSpPr>
        <p:spPr>
          <a:xfrm>
            <a:off x="1501518" y="1778594"/>
            <a:ext cx="3070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/>
              <a:t>Tendance moyenne d’énergie cinétique à 72h</a:t>
            </a:r>
          </a:p>
          <a:p>
            <a:pPr algn="ctr"/>
            <a:r>
              <a:rPr lang="fr-FR" sz="1000" dirty="0"/>
              <a:t>Run : 2025062400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DC53FE2-45C6-D758-A18D-74898764822D}"/>
              </a:ext>
            </a:extLst>
          </p:cNvPr>
          <p:cNvSpPr txBox="1"/>
          <p:nvPr/>
        </p:nvSpPr>
        <p:spPr>
          <a:xfrm>
            <a:off x="7530893" y="3508239"/>
            <a:ext cx="996975" cy="2616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mb007 - CTRL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83A9FE-8C87-D6F8-9E85-824267CE57AF}"/>
              </a:ext>
            </a:extLst>
          </p:cNvPr>
          <p:cNvSpPr/>
          <p:nvPr/>
        </p:nvSpPr>
        <p:spPr>
          <a:xfrm>
            <a:off x="6219733" y="2239679"/>
            <a:ext cx="2308135" cy="1530170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03805B7-CE24-2777-E474-15FD49DD7501}"/>
              </a:ext>
            </a:extLst>
          </p:cNvPr>
          <p:cNvSpPr txBox="1"/>
          <p:nvPr/>
        </p:nvSpPr>
        <p:spPr>
          <a:xfrm>
            <a:off x="5977847" y="1716859"/>
            <a:ext cx="28483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/>
              <a:t>Différence avec le CTRL de la tendance moyenne d’énergie cinétique entre +24 et +72h</a:t>
            </a:r>
          </a:p>
          <a:p>
            <a:pPr algn="ctr"/>
            <a:r>
              <a:rPr lang="fr-FR" sz="1000" dirty="0"/>
              <a:t>Run : 2025062400</a:t>
            </a:r>
          </a:p>
        </p:txBody>
      </p:sp>
    </p:spTree>
    <p:extLst>
      <p:ext uri="{BB962C8B-B14F-4D97-AF65-F5344CB8AC3E}">
        <p14:creationId xmlns:p14="http://schemas.microsoft.com/office/powerpoint/2010/main" val="199169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A03F2A-9C07-EE28-2149-C9B7AB194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990"/>
            <a:ext cx="8229600" cy="857250"/>
          </a:xfrm>
        </p:spPr>
        <p:txBody>
          <a:bodyPr>
            <a:normAutofit/>
          </a:bodyPr>
          <a:lstStyle/>
          <a:p>
            <a:r>
              <a:rPr lang="fr-FR" sz="3600" dirty="0"/>
              <a:t>Perturbation de Paramètres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E1EE977-5CD7-4BD7-45BC-A1901E889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7</a:t>
            </a:fld>
            <a:endParaRPr lang="fr-FR"/>
          </a:p>
        </p:txBody>
      </p:sp>
      <p:pic>
        <p:nvPicPr>
          <p:cNvPr id="6" name="Image 5" descr="Une image contenant texte, capture d’écran, Caractère coloré, diagramme&#10;&#10;Le contenu généré par l’IA peut être incorrect.">
            <a:extLst>
              <a:ext uri="{FF2B5EF4-FFF2-40B4-BE49-F238E27FC236}">
                <a16:creationId xmlns:a16="http://schemas.microsoft.com/office/drawing/2014/main" id="{AC611177-A021-3A1E-2F84-B22DEB251B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624" y="906565"/>
            <a:ext cx="4891681" cy="3668761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3097235B-CCD2-44E5-3BE1-71905E0538E9}"/>
              </a:ext>
            </a:extLst>
          </p:cNvPr>
          <p:cNvCxnSpPr/>
          <p:nvPr/>
        </p:nvCxnSpPr>
        <p:spPr>
          <a:xfrm>
            <a:off x="2231740" y="1041580"/>
            <a:ext cx="0" cy="30153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E9E1D866-0721-A089-27CC-550C0DC0BF80}"/>
              </a:ext>
            </a:extLst>
          </p:cNvPr>
          <p:cNvSpPr txBox="1"/>
          <p:nvPr/>
        </p:nvSpPr>
        <p:spPr>
          <a:xfrm rot="16200000">
            <a:off x="630828" y="2319578"/>
            <a:ext cx="2903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Meilleure fréquence de pluie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8DE9FA5C-E6E1-474A-582D-C8AD7E0B117C}"/>
              </a:ext>
            </a:extLst>
          </p:cNvPr>
          <p:cNvCxnSpPr>
            <a:cxnSpLocks/>
          </p:cNvCxnSpPr>
          <p:nvPr/>
        </p:nvCxnSpPr>
        <p:spPr>
          <a:xfrm rot="5400000">
            <a:off x="4466380" y="3067658"/>
            <a:ext cx="0" cy="30153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DE12530A-3B61-20BB-D9EE-A632D2AA6A35}"/>
              </a:ext>
            </a:extLst>
          </p:cNvPr>
          <p:cNvSpPr txBox="1"/>
          <p:nvPr/>
        </p:nvSpPr>
        <p:spPr>
          <a:xfrm>
            <a:off x="2774356" y="4530320"/>
            <a:ext cx="3654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DDH proche du CTRL (meilleur score)</a:t>
            </a:r>
          </a:p>
        </p:txBody>
      </p:sp>
      <p:sp>
        <p:nvSpPr>
          <p:cNvPr id="3" name="Espace réservé du pied de page 8">
            <a:extLst>
              <a:ext uri="{FF2B5EF4-FFF2-40B4-BE49-F238E27FC236}">
                <a16:creationId xmlns:a16="http://schemas.microsoft.com/office/drawing/2014/main" id="{E0516D18-9668-AE8A-40F4-5D775DEB84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83DF2FC-2F60-641D-BA95-3888087703D3}"/>
              </a:ext>
            </a:extLst>
          </p:cNvPr>
          <p:cNvSpPr txBox="1"/>
          <p:nvPr/>
        </p:nvSpPr>
        <p:spPr>
          <a:xfrm>
            <a:off x="4031940" y="4174642"/>
            <a:ext cx="325530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0" rIns="0" bIns="0" rtlCol="0">
            <a:spAutoFit/>
          </a:bodyPr>
          <a:lstStyle/>
          <a:p>
            <a:r>
              <a:rPr lang="fr-FR" sz="1100" dirty="0"/>
              <a:t>CTRL</a:t>
            </a:r>
          </a:p>
        </p:txBody>
      </p:sp>
    </p:spTree>
    <p:extLst>
      <p:ext uri="{BB962C8B-B14F-4D97-AF65-F5344CB8AC3E}">
        <p14:creationId xmlns:p14="http://schemas.microsoft.com/office/powerpoint/2010/main" val="2211542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9DDB1B-0F19-70E6-4BDD-A53AF6036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342" y="33679"/>
            <a:ext cx="8229600" cy="857250"/>
          </a:xfrm>
        </p:spPr>
        <p:txBody>
          <a:bodyPr>
            <a:noAutofit/>
          </a:bodyPr>
          <a:lstStyle/>
          <a:p>
            <a:r>
              <a:rPr lang="fr-FR" sz="2400" dirty="0"/>
              <a:t>Fréquence de pluies</a:t>
            </a:r>
            <a:br>
              <a:rPr lang="fr-FR" sz="2400" dirty="0"/>
            </a:br>
            <a:r>
              <a:rPr lang="fr-FR" sz="2400" dirty="0"/>
              <a:t> pour les 3 membres retenus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2AE868-2CFD-552C-966D-81A4555D4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8</a:t>
            </a:fld>
            <a:endParaRPr lang="fr-FR"/>
          </a:p>
        </p:txBody>
      </p:sp>
      <p:pic>
        <p:nvPicPr>
          <p:cNvPr id="7" name="Image 6" descr="Une image contenant texte, diagramme, ligne, Tracé&#10;&#10;Description générée automatiquement">
            <a:extLst>
              <a:ext uri="{FF2B5EF4-FFF2-40B4-BE49-F238E27FC236}">
                <a16:creationId xmlns:a16="http://schemas.microsoft.com/office/drawing/2014/main" id="{3F7CAA20-000C-3EEE-D74B-DDF887BF2C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587"/>
          <a:stretch/>
        </p:blipFill>
        <p:spPr>
          <a:xfrm>
            <a:off x="611560" y="996575"/>
            <a:ext cx="4680520" cy="3752474"/>
          </a:xfrm>
          <a:prstGeom prst="rect">
            <a:avLst/>
          </a:prstGeom>
        </p:spPr>
      </p:pic>
      <p:pic>
        <p:nvPicPr>
          <p:cNvPr id="8" name="Image 7" descr="Une image contenant texte, diagramme, ligne, Tracé&#10;&#10;Description générée automatiquement">
            <a:extLst>
              <a:ext uri="{FF2B5EF4-FFF2-40B4-BE49-F238E27FC236}">
                <a16:creationId xmlns:a16="http://schemas.microsoft.com/office/drawing/2014/main" id="{DC29A052-77C0-A08F-1D55-25035F5605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07" t="13452" r="888" b="71481"/>
          <a:stretch/>
        </p:blipFill>
        <p:spPr>
          <a:xfrm>
            <a:off x="5524744" y="1793124"/>
            <a:ext cx="990111" cy="990110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9F206F1-3CC5-864A-BBCB-18F8F41ED4C6}"/>
              </a:ext>
            </a:extLst>
          </p:cNvPr>
          <p:cNvSpPr/>
          <p:nvPr/>
        </p:nvSpPr>
        <p:spPr>
          <a:xfrm>
            <a:off x="5509476" y="3246825"/>
            <a:ext cx="3330370" cy="68918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9050" indent="-19050">
              <a:buFont typeface="Wingdings" panose="05000000000000000000" pitchFamily="2" charset="2"/>
              <a:buChar char="ü"/>
            </a:pPr>
            <a:r>
              <a:rPr lang="fr-FR" sz="1400" dirty="0"/>
              <a:t>    mb007 : bonne fréquence de pluie</a:t>
            </a:r>
          </a:p>
          <a:p>
            <a:pPr marL="285750" indent="-285750">
              <a:buFont typeface="Wingdings 2" panose="05020102010507070707" pitchFamily="18" charset="2"/>
              <a:buChar char="O"/>
            </a:pPr>
            <a:r>
              <a:rPr lang="fr-FR" sz="1400" dirty="0"/>
              <a:t>mb015 : pas d’apport comparé à CTRL</a:t>
            </a:r>
          </a:p>
          <a:p>
            <a:pPr marL="19050" indent="-19050">
              <a:buFont typeface="Wingdings" panose="05000000000000000000" pitchFamily="2" charset="2"/>
              <a:buChar char="ü"/>
            </a:pPr>
            <a:r>
              <a:rPr lang="fr-FR" sz="1400" dirty="0"/>
              <a:t>    mb104 : bon compromis</a:t>
            </a:r>
          </a:p>
        </p:txBody>
      </p:sp>
      <p:sp>
        <p:nvSpPr>
          <p:cNvPr id="10" name="Espace réservé du pied de page 8">
            <a:extLst>
              <a:ext uri="{FF2B5EF4-FFF2-40B4-BE49-F238E27FC236}">
                <a16:creationId xmlns:a16="http://schemas.microsoft.com/office/drawing/2014/main" id="{D5C00C48-8B87-29B7-1BE3-660A36A4FF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</p:spTree>
    <p:extLst>
      <p:ext uri="{BB962C8B-B14F-4D97-AF65-F5344CB8AC3E}">
        <p14:creationId xmlns:p14="http://schemas.microsoft.com/office/powerpoint/2010/main" val="177262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 descr="Une image contenant diagramme, texte, ligne&#10;&#10;Description générée automatiquement">
            <a:extLst>
              <a:ext uri="{FF2B5EF4-FFF2-40B4-BE49-F238E27FC236}">
                <a16:creationId xmlns:a16="http://schemas.microsoft.com/office/drawing/2014/main" id="{01D1B845-5E31-4ADF-4399-FA4E02EDB0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3" y="806370"/>
            <a:ext cx="9116254" cy="424065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2A2DE75-06CC-F1E8-1674-E8995E125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012" y="-91259"/>
            <a:ext cx="8229600" cy="857250"/>
          </a:xfrm>
        </p:spPr>
        <p:txBody>
          <a:bodyPr>
            <a:normAutofit/>
          </a:bodyPr>
          <a:lstStyle/>
          <a:p>
            <a:r>
              <a:rPr lang="fr-FR" sz="2800" dirty="0"/>
              <a:t>Mobilité des systèmes convectifs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B863AD-61B9-FADB-F2A5-E13351D47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4DFA-FF58-4742-8273-A0DB2F269ECE}" type="slidenum">
              <a:rPr lang="fr-FR" smtClean="0"/>
              <a:t>9</a:t>
            </a:fld>
            <a:endParaRPr lang="fr-FR"/>
          </a:p>
        </p:txBody>
      </p:sp>
      <p:sp>
        <p:nvSpPr>
          <p:cNvPr id="7" name="Espace réservé du pied de page 8">
            <a:extLst>
              <a:ext uri="{FF2B5EF4-FFF2-40B4-BE49-F238E27FC236}">
                <a16:creationId xmlns:a16="http://schemas.microsoft.com/office/drawing/2014/main" id="{656B982E-7BCB-5591-2331-052B070ECA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2D2AE28-28A6-5E04-2454-2F72D2A22706}"/>
              </a:ext>
            </a:extLst>
          </p:cNvPr>
          <p:cNvSpPr txBox="1"/>
          <p:nvPr/>
        </p:nvSpPr>
        <p:spPr>
          <a:xfrm>
            <a:off x="3028950" y="533594"/>
            <a:ext cx="2848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/>
              <a:t>RR1h</a:t>
            </a:r>
          </a:p>
          <a:p>
            <a:pPr algn="ctr"/>
            <a:r>
              <a:rPr lang="fr-FR" sz="1000" dirty="0"/>
              <a:t>Run : 2025090800 +24-48h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C0E7FD-5355-6621-A9A2-E76BC636289E}"/>
              </a:ext>
            </a:extLst>
          </p:cNvPr>
          <p:cNvSpPr/>
          <p:nvPr/>
        </p:nvSpPr>
        <p:spPr>
          <a:xfrm>
            <a:off x="497601" y="974082"/>
            <a:ext cx="3129293" cy="15413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49DE7C-9315-2E0C-9BB4-9B986B07BD3A}"/>
              </a:ext>
            </a:extLst>
          </p:cNvPr>
          <p:cNvSpPr/>
          <p:nvPr/>
        </p:nvSpPr>
        <p:spPr>
          <a:xfrm>
            <a:off x="485260" y="3192525"/>
            <a:ext cx="3141633" cy="1570031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77F76D-495F-71FA-F5B6-CFD9771D8BEA}"/>
              </a:ext>
            </a:extLst>
          </p:cNvPr>
          <p:cNvSpPr/>
          <p:nvPr/>
        </p:nvSpPr>
        <p:spPr>
          <a:xfrm>
            <a:off x="5022049" y="969725"/>
            <a:ext cx="3129293" cy="15413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ACF6ED-9D87-86C5-4074-09B27AC24185}"/>
              </a:ext>
            </a:extLst>
          </p:cNvPr>
          <p:cNvSpPr/>
          <p:nvPr/>
        </p:nvSpPr>
        <p:spPr>
          <a:xfrm>
            <a:off x="5022049" y="3192525"/>
            <a:ext cx="3129293" cy="1569833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997AB73-1BB7-5216-9E2E-BACCEA748B24}"/>
              </a:ext>
            </a:extLst>
          </p:cNvPr>
          <p:cNvSpPr txBox="1"/>
          <p:nvPr/>
        </p:nvSpPr>
        <p:spPr>
          <a:xfrm>
            <a:off x="5022049" y="2203311"/>
            <a:ext cx="720080" cy="307777"/>
          </a:xfrm>
          <a:prstGeom prst="rect">
            <a:avLst/>
          </a:prstGeom>
          <a:solidFill>
            <a:srgbClr val="FFB7B7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CTRL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4B330E6-35A7-F235-329A-6FC080865019}"/>
              </a:ext>
            </a:extLst>
          </p:cNvPr>
          <p:cNvSpPr txBox="1"/>
          <p:nvPr/>
        </p:nvSpPr>
        <p:spPr>
          <a:xfrm>
            <a:off x="485260" y="4454779"/>
            <a:ext cx="720080" cy="307777"/>
          </a:xfrm>
          <a:prstGeom prst="rect">
            <a:avLst/>
          </a:prstGeom>
          <a:solidFill>
            <a:srgbClr val="C9C9FF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mb007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DF6D105-4D4D-31A0-9161-FDDF59D8AE9F}"/>
              </a:ext>
            </a:extLst>
          </p:cNvPr>
          <p:cNvSpPr txBox="1"/>
          <p:nvPr/>
        </p:nvSpPr>
        <p:spPr>
          <a:xfrm>
            <a:off x="5022049" y="4455247"/>
            <a:ext cx="720080" cy="307777"/>
          </a:xfrm>
          <a:prstGeom prst="rect">
            <a:avLst/>
          </a:prstGeom>
          <a:solidFill>
            <a:srgbClr val="B7FFD8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mb104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3419395-2EBE-12B0-8C5C-3F77C234F45F}"/>
              </a:ext>
            </a:extLst>
          </p:cNvPr>
          <p:cNvSpPr txBox="1"/>
          <p:nvPr/>
        </p:nvSpPr>
        <p:spPr>
          <a:xfrm>
            <a:off x="497601" y="2207525"/>
            <a:ext cx="720080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IMERG</a:t>
            </a:r>
          </a:p>
        </p:txBody>
      </p:sp>
    </p:spTree>
    <p:extLst>
      <p:ext uri="{BB962C8B-B14F-4D97-AF65-F5344CB8AC3E}">
        <p14:creationId xmlns:p14="http://schemas.microsoft.com/office/powerpoint/2010/main" val="1381214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texte, Caractère coloré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97683E0D-5ED5-9CDD-FDAD-0B99E21B4D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25" b="50175"/>
          <a:stretch/>
        </p:blipFill>
        <p:spPr>
          <a:xfrm>
            <a:off x="128970" y="1131590"/>
            <a:ext cx="8885847" cy="1800200"/>
          </a:xfrm>
          <a:prstGeom prst="rect">
            <a:avLst/>
          </a:prstGeom>
        </p:spPr>
      </p:pic>
      <p:pic>
        <p:nvPicPr>
          <p:cNvPr id="2" name="Image 1" descr="Une image contenant texte, Caractère coloré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57F745BB-BCA5-BC6D-67F4-767EA772E6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t="61932" r="-6" b="-936"/>
          <a:stretch/>
        </p:blipFill>
        <p:spPr>
          <a:xfrm>
            <a:off x="129183" y="3051111"/>
            <a:ext cx="8885634" cy="1892588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B60C40-026F-92AF-B742-F8C442DAC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/>
              <a:t>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9BCBF5-EA40-4171-B826-35644EE59FA0}"/>
              </a:ext>
            </a:extLst>
          </p:cNvPr>
          <p:cNvSpPr/>
          <p:nvPr/>
        </p:nvSpPr>
        <p:spPr>
          <a:xfrm>
            <a:off x="517723" y="1178607"/>
            <a:ext cx="1815346" cy="159012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ACA4ED-D557-4918-2DC8-B6878069CF6A}"/>
              </a:ext>
            </a:extLst>
          </p:cNvPr>
          <p:cNvSpPr/>
          <p:nvPr/>
        </p:nvSpPr>
        <p:spPr>
          <a:xfrm>
            <a:off x="3569040" y="1177845"/>
            <a:ext cx="1779364" cy="159012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66ED4E-8324-7739-0054-D9AD655B8CD4}"/>
              </a:ext>
            </a:extLst>
          </p:cNvPr>
          <p:cNvSpPr/>
          <p:nvPr/>
        </p:nvSpPr>
        <p:spPr>
          <a:xfrm>
            <a:off x="517936" y="3116176"/>
            <a:ext cx="1815346" cy="1574192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5A3B44-D759-5B20-DBA0-2E365FD7A2E5}"/>
              </a:ext>
            </a:extLst>
          </p:cNvPr>
          <p:cNvSpPr/>
          <p:nvPr/>
        </p:nvSpPr>
        <p:spPr>
          <a:xfrm>
            <a:off x="3569253" y="3116175"/>
            <a:ext cx="1779364" cy="1574191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E8CE2D-86D4-12EF-4C3B-B1101E9AD27B}"/>
              </a:ext>
            </a:extLst>
          </p:cNvPr>
          <p:cNvSpPr/>
          <p:nvPr/>
        </p:nvSpPr>
        <p:spPr>
          <a:xfrm>
            <a:off x="6606112" y="1164962"/>
            <a:ext cx="1815346" cy="160300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CA8697-D374-F4FC-BFEF-436D4558FB2A}"/>
              </a:ext>
            </a:extLst>
          </p:cNvPr>
          <p:cNvSpPr/>
          <p:nvPr/>
        </p:nvSpPr>
        <p:spPr>
          <a:xfrm>
            <a:off x="6606325" y="3116175"/>
            <a:ext cx="1815346" cy="156143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DDBAF1F-AB3A-82AA-78CE-398357A50B34}"/>
              </a:ext>
            </a:extLst>
          </p:cNvPr>
          <p:cNvSpPr txBox="1"/>
          <p:nvPr/>
        </p:nvSpPr>
        <p:spPr>
          <a:xfrm>
            <a:off x="1591252" y="2445177"/>
            <a:ext cx="720080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/>
              <a:t>IMERG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CC72AD8-6264-1085-1E4F-63294EA8B7C0}"/>
              </a:ext>
            </a:extLst>
          </p:cNvPr>
          <p:cNvSpPr txBox="1"/>
          <p:nvPr/>
        </p:nvSpPr>
        <p:spPr>
          <a:xfrm>
            <a:off x="4385914" y="2458288"/>
            <a:ext cx="962490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/>
              <a:t>ANTILOPE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02AD553-9CBE-D348-CE6A-D276E7E687B9}"/>
              </a:ext>
            </a:extLst>
          </p:cNvPr>
          <p:cNvSpPr txBox="1"/>
          <p:nvPr/>
        </p:nvSpPr>
        <p:spPr>
          <a:xfrm>
            <a:off x="7710633" y="2439352"/>
            <a:ext cx="720080" cy="307777"/>
          </a:xfrm>
          <a:prstGeom prst="rect">
            <a:avLst/>
          </a:prstGeom>
          <a:solidFill>
            <a:srgbClr val="FFB7B7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/>
              <a:t>CTRL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7CCD87C-C577-D312-447B-CB6157B4889B}"/>
              </a:ext>
            </a:extLst>
          </p:cNvPr>
          <p:cNvSpPr txBox="1"/>
          <p:nvPr/>
        </p:nvSpPr>
        <p:spPr>
          <a:xfrm>
            <a:off x="1613309" y="4369830"/>
            <a:ext cx="720080" cy="307777"/>
          </a:xfrm>
          <a:prstGeom prst="rect">
            <a:avLst/>
          </a:prstGeom>
          <a:solidFill>
            <a:srgbClr val="C9C9FF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/>
              <a:t>mb007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DE8BBF7-48CC-ADE7-8385-9C9FB35F479A}"/>
              </a:ext>
            </a:extLst>
          </p:cNvPr>
          <p:cNvSpPr txBox="1"/>
          <p:nvPr/>
        </p:nvSpPr>
        <p:spPr>
          <a:xfrm>
            <a:off x="4634567" y="4369830"/>
            <a:ext cx="720080" cy="307777"/>
          </a:xfrm>
          <a:prstGeom prst="rect">
            <a:avLst/>
          </a:prstGeom>
          <a:solidFill>
            <a:srgbClr val="FFE8AF"/>
          </a:solidFill>
          <a:ln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/>
              <a:t>mb015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DAA395E-567B-C027-306F-FBE633BC3AB8}"/>
              </a:ext>
            </a:extLst>
          </p:cNvPr>
          <p:cNvSpPr txBox="1"/>
          <p:nvPr/>
        </p:nvSpPr>
        <p:spPr>
          <a:xfrm>
            <a:off x="7701378" y="4348988"/>
            <a:ext cx="720080" cy="307777"/>
          </a:xfrm>
          <a:prstGeom prst="rect">
            <a:avLst/>
          </a:prstGeom>
          <a:solidFill>
            <a:srgbClr val="B7FFD8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/>
              <a:t>mb104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E076850-E2A9-B7F6-0687-6001FB13E2FC}"/>
              </a:ext>
            </a:extLst>
          </p:cNvPr>
          <p:cNvSpPr txBox="1"/>
          <p:nvPr/>
        </p:nvSpPr>
        <p:spPr>
          <a:xfrm>
            <a:off x="3028950" y="634874"/>
            <a:ext cx="28483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/>
              <a:t>RR12h</a:t>
            </a:r>
          </a:p>
          <a:p>
            <a:pPr algn="ctr"/>
            <a:r>
              <a:rPr lang="fr-FR" sz="1000"/>
              <a:t>Run : 2025091000 +60h</a:t>
            </a:r>
          </a:p>
          <a:p>
            <a:pPr algn="ctr"/>
            <a:r>
              <a:rPr lang="fr-FR" sz="1000" err="1"/>
              <a:t>Valid</a:t>
            </a:r>
            <a:r>
              <a:rPr lang="fr-FR" sz="1000"/>
              <a:t> Time : 2025091212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47DCC8B-AEE9-A6DD-BD4E-8FF65AB52DC5}"/>
              </a:ext>
            </a:extLst>
          </p:cNvPr>
          <p:cNvSpPr txBox="1">
            <a:spLocks/>
          </p:cNvSpPr>
          <p:nvPr/>
        </p:nvSpPr>
        <p:spPr>
          <a:xfrm>
            <a:off x="341530" y="-16509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/>
              <a:t>Pluies côtières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82A972F-4F36-1EF4-7FBE-FBB360C3EF0A}"/>
              </a:ext>
            </a:extLst>
          </p:cNvPr>
          <p:cNvSpPr/>
          <p:nvPr/>
        </p:nvSpPr>
        <p:spPr>
          <a:xfrm>
            <a:off x="6340558" y="298090"/>
            <a:ext cx="2461277" cy="68918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9050" indent="-19050" algn="ctr">
              <a:buFont typeface="Wingdings" panose="05000000000000000000" pitchFamily="2" charset="2"/>
              <a:buChar char="ü"/>
            </a:pPr>
            <a:r>
              <a:rPr lang="fr-FR" sz="1400"/>
              <a:t> Pluies côtières améliorées    </a:t>
            </a:r>
          </a:p>
          <a:p>
            <a:pPr algn="ctr"/>
            <a:r>
              <a:rPr lang="fr-FR" sz="1400"/>
              <a:t>   dues à l’advection de MO</a:t>
            </a:r>
          </a:p>
        </p:txBody>
      </p:sp>
      <p:sp>
        <p:nvSpPr>
          <p:cNvPr id="11" name="Espace réservé du pied de page 8">
            <a:extLst>
              <a:ext uri="{FF2B5EF4-FFF2-40B4-BE49-F238E27FC236}">
                <a16:creationId xmlns:a16="http://schemas.microsoft.com/office/drawing/2014/main" id="{550DE076-DF70-30C9-4BCB-F9D3FC3464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AMA2026 - 20260319</a:t>
            </a:r>
          </a:p>
        </p:txBody>
      </p:sp>
    </p:spTree>
    <p:extLst>
      <p:ext uri="{BB962C8B-B14F-4D97-AF65-F5344CB8AC3E}">
        <p14:creationId xmlns:p14="http://schemas.microsoft.com/office/powerpoint/2010/main" val="2484175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D1D7CAD-5873-4581-CBA0-AACF6A574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5579" y="-38875"/>
            <a:ext cx="7914565" cy="857250"/>
          </a:xfrm>
        </p:spPr>
        <p:txBody>
          <a:bodyPr>
            <a:noAutofit/>
          </a:bodyPr>
          <a:lstStyle/>
          <a:p>
            <a:r>
              <a:rPr lang="fr-FR" sz="2000" dirty="0"/>
              <a:t>Temporalité du maximum de RR1h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CE82231-69A9-506F-AC72-4A7901DF92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90991"/>
            <a:ext cx="2895600" cy="273844"/>
          </a:xfrm>
        </p:spPr>
        <p:txBody>
          <a:bodyPr/>
          <a:lstStyle/>
          <a:p>
            <a:r>
              <a:rPr lang="fr-FR"/>
              <a:t>Réunion MO - 20251204</a:t>
            </a:r>
          </a:p>
        </p:txBody>
      </p:sp>
      <p:pic>
        <p:nvPicPr>
          <p:cNvPr id="8" name="Image 7" descr="Une image contenant texte, carte&#10;&#10;Le contenu généré par l’IA peut être incorrect.">
            <a:extLst>
              <a:ext uri="{FF2B5EF4-FFF2-40B4-BE49-F238E27FC236}">
                <a16:creationId xmlns:a16="http://schemas.microsoft.com/office/drawing/2014/main" id="{951F9872-C151-2374-CE2A-BF8D1F13D6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6" r="34"/>
          <a:stretch/>
        </p:blipFill>
        <p:spPr>
          <a:xfrm>
            <a:off x="27115" y="3469206"/>
            <a:ext cx="5580000" cy="1545614"/>
          </a:xfrm>
          <a:prstGeom prst="rect">
            <a:avLst/>
          </a:prstGeom>
        </p:spPr>
      </p:pic>
      <p:pic>
        <p:nvPicPr>
          <p:cNvPr id="12" name="Image 11" descr="Une image contenant texte, carte&#10;&#10;Le contenu généré par l’IA peut être incorrect.">
            <a:extLst>
              <a:ext uri="{FF2B5EF4-FFF2-40B4-BE49-F238E27FC236}">
                <a16:creationId xmlns:a16="http://schemas.microsoft.com/office/drawing/2014/main" id="{A1DB4102-071F-1BEF-6E26-C296E96BA4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15626" r="19160"/>
          <a:stretch/>
        </p:blipFill>
        <p:spPr>
          <a:xfrm>
            <a:off x="16268" y="276495"/>
            <a:ext cx="4510727" cy="1545075"/>
          </a:xfrm>
          <a:prstGeom prst="rect">
            <a:avLst/>
          </a:prstGeom>
        </p:spPr>
      </p:pic>
      <p:pic>
        <p:nvPicPr>
          <p:cNvPr id="14" name="Image 13" descr="Une image contenant texte, carte&#10;&#10;Le contenu généré par l’IA peut être incorrect.">
            <a:extLst>
              <a:ext uri="{FF2B5EF4-FFF2-40B4-BE49-F238E27FC236}">
                <a16:creationId xmlns:a16="http://schemas.microsoft.com/office/drawing/2014/main" id="{050A6FEB-C0C2-7CE0-D3EE-D6C63318BD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3"/>
          <a:stretch/>
        </p:blipFill>
        <p:spPr>
          <a:xfrm>
            <a:off x="23712" y="1896675"/>
            <a:ext cx="5580000" cy="1526112"/>
          </a:xfrm>
          <a:prstGeom prst="rect">
            <a:avLst/>
          </a:prstGeom>
        </p:spPr>
      </p:pic>
      <p:pic>
        <p:nvPicPr>
          <p:cNvPr id="16" name="Image 15" descr="Une image contenant texte, car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C4544DC-35F4-EE46-FE17-076535230B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3" r="17438"/>
          <a:stretch/>
        </p:blipFill>
        <p:spPr>
          <a:xfrm>
            <a:off x="4495372" y="3498037"/>
            <a:ext cx="4621513" cy="1530938"/>
          </a:xfrm>
          <a:prstGeom prst="rect">
            <a:avLst/>
          </a:prstGeom>
        </p:spPr>
      </p:pic>
      <p:pic>
        <p:nvPicPr>
          <p:cNvPr id="10" name="Image 9" descr="Une image contenant texte, capture d’écran, carte&#10;&#10;Le contenu généré par l’IA peut être incorrect.">
            <a:extLst>
              <a:ext uri="{FF2B5EF4-FFF2-40B4-BE49-F238E27FC236}">
                <a16:creationId xmlns:a16="http://schemas.microsoft.com/office/drawing/2014/main" id="{B2ADC042-82D2-4AA7-960E-25A37D8383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6" r="16777"/>
          <a:stretch/>
        </p:blipFill>
        <p:spPr>
          <a:xfrm>
            <a:off x="4495026" y="1896675"/>
            <a:ext cx="4648974" cy="1546799"/>
          </a:xfrm>
          <a:prstGeom prst="rect">
            <a:avLst/>
          </a:prstGeom>
        </p:spPr>
      </p:pic>
      <p:pic>
        <p:nvPicPr>
          <p:cNvPr id="17" name="Image 16" descr="Une image contenant texte, capture d’écran, carte&#10;&#10;Le contenu généré par l’IA peut être incorrect.">
            <a:extLst>
              <a:ext uri="{FF2B5EF4-FFF2-40B4-BE49-F238E27FC236}">
                <a16:creationId xmlns:a16="http://schemas.microsoft.com/office/drawing/2014/main" id="{F334B977-30BA-BA30-9DA8-B0BFFDB18B3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28" t="24005" r="10857" b="4931"/>
          <a:stretch/>
        </p:blipFill>
        <p:spPr>
          <a:xfrm>
            <a:off x="8469571" y="121108"/>
            <a:ext cx="442611" cy="17453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2E50F95-625E-04DC-BF46-F5E36DC7A578}"/>
              </a:ext>
            </a:extLst>
          </p:cNvPr>
          <p:cNvSpPr txBox="1"/>
          <p:nvPr/>
        </p:nvSpPr>
        <p:spPr>
          <a:xfrm>
            <a:off x="114400" y="314276"/>
            <a:ext cx="720080" cy="307777"/>
          </a:xfrm>
          <a:prstGeom prst="rect">
            <a:avLst/>
          </a:prstGeom>
          <a:solidFill>
            <a:srgbClr val="C9C9FF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mb007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C9A602-270A-B0E1-23CA-9A17E6EC4871}"/>
              </a:ext>
            </a:extLst>
          </p:cNvPr>
          <p:cNvSpPr txBox="1"/>
          <p:nvPr/>
        </p:nvSpPr>
        <p:spPr>
          <a:xfrm>
            <a:off x="120670" y="1927488"/>
            <a:ext cx="720080" cy="307777"/>
          </a:xfrm>
          <a:prstGeom prst="rect">
            <a:avLst/>
          </a:prstGeom>
          <a:solidFill>
            <a:srgbClr val="FFE8AF"/>
          </a:solidFill>
          <a:ln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mb015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4C25DCE-724F-0B6D-F78C-773CF5148A36}"/>
              </a:ext>
            </a:extLst>
          </p:cNvPr>
          <p:cNvSpPr txBox="1"/>
          <p:nvPr/>
        </p:nvSpPr>
        <p:spPr>
          <a:xfrm>
            <a:off x="119186" y="3514870"/>
            <a:ext cx="720080" cy="307777"/>
          </a:xfrm>
          <a:prstGeom prst="rect">
            <a:avLst/>
          </a:prstGeom>
          <a:solidFill>
            <a:srgbClr val="B7FFD8"/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mb104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557FA05-DC38-0BEF-8262-3A0FBAA2D667}"/>
              </a:ext>
            </a:extLst>
          </p:cNvPr>
          <p:cNvSpPr txBox="1"/>
          <p:nvPr/>
        </p:nvSpPr>
        <p:spPr>
          <a:xfrm>
            <a:off x="4613726" y="1929140"/>
            <a:ext cx="720080" cy="3077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IMERG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2B14E63-F9BF-BE7E-83A2-60B961A6854C}"/>
              </a:ext>
            </a:extLst>
          </p:cNvPr>
          <p:cNvSpPr txBox="1"/>
          <p:nvPr/>
        </p:nvSpPr>
        <p:spPr>
          <a:xfrm>
            <a:off x="4600432" y="3523539"/>
            <a:ext cx="720080" cy="307777"/>
          </a:xfrm>
          <a:prstGeom prst="rect">
            <a:avLst/>
          </a:prstGeom>
          <a:solidFill>
            <a:srgbClr val="FFB7B7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CTRL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C5BC40-57CA-0F8C-0D76-21B71426BD33}"/>
              </a:ext>
            </a:extLst>
          </p:cNvPr>
          <p:cNvSpPr/>
          <p:nvPr/>
        </p:nvSpPr>
        <p:spPr>
          <a:xfrm>
            <a:off x="114400" y="314276"/>
            <a:ext cx="4380626" cy="1466166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687456A-B873-BC0A-6569-B14FF2154BF0}"/>
              </a:ext>
            </a:extLst>
          </p:cNvPr>
          <p:cNvSpPr/>
          <p:nvPr/>
        </p:nvSpPr>
        <p:spPr>
          <a:xfrm>
            <a:off x="4855601" y="1089600"/>
            <a:ext cx="3285364" cy="68918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9050" indent="-19050">
              <a:buFont typeface="Wingdings" panose="05000000000000000000" pitchFamily="2" charset="2"/>
              <a:buChar char="ü"/>
            </a:pPr>
            <a:r>
              <a:rPr lang="fr-FR" sz="1400" dirty="0"/>
              <a:t>    mb007 : temporalité de la convection    </a:t>
            </a:r>
          </a:p>
          <a:p>
            <a:r>
              <a:rPr lang="fr-FR" sz="1400" dirty="0"/>
              <a:t>        est améliorée sur continent (Afrique)</a:t>
            </a:r>
          </a:p>
          <a:p>
            <a:pPr marL="285750" indent="-285750">
              <a:buFont typeface="Wingdings 2" panose="05020102010507070707" pitchFamily="18" charset="2"/>
              <a:buChar char=""/>
            </a:pPr>
            <a:r>
              <a:rPr lang="fr-FR" sz="1400" dirty="0"/>
              <a:t>Pas d’amélioration en mer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828D4BF-6FA3-DA82-9157-B54B61429945}"/>
              </a:ext>
            </a:extLst>
          </p:cNvPr>
          <p:cNvSpPr txBox="1"/>
          <p:nvPr/>
        </p:nvSpPr>
        <p:spPr>
          <a:xfrm>
            <a:off x="4973018" y="634927"/>
            <a:ext cx="2977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Heure locale du maximum de RR1h entre +24 et +48h</a:t>
            </a:r>
          </a:p>
          <a:p>
            <a:pPr algn="ctr"/>
            <a:r>
              <a:rPr lang="fr-FR" sz="1000" dirty="0"/>
              <a:t>20250801 – 20250831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1E50646-2882-E166-CE54-1EB3D3889065}"/>
              </a:ext>
            </a:extLst>
          </p:cNvPr>
          <p:cNvSpPr/>
          <p:nvPr/>
        </p:nvSpPr>
        <p:spPr>
          <a:xfrm>
            <a:off x="114400" y="1919073"/>
            <a:ext cx="4380626" cy="1466166"/>
          </a:xfrm>
          <a:prstGeom prst="rect">
            <a:avLst/>
          </a:prstGeom>
          <a:noFill/>
          <a:ln w="28575">
            <a:solidFill>
              <a:srgbClr val="FFC8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C22739E-A028-E6DC-3F27-5D914D997E3D}"/>
              </a:ext>
            </a:extLst>
          </p:cNvPr>
          <p:cNvSpPr/>
          <p:nvPr/>
        </p:nvSpPr>
        <p:spPr>
          <a:xfrm>
            <a:off x="121151" y="3514870"/>
            <a:ext cx="4380626" cy="146616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98A1E33-1FA7-2348-CDEA-A9F896340872}"/>
              </a:ext>
            </a:extLst>
          </p:cNvPr>
          <p:cNvSpPr/>
          <p:nvPr/>
        </p:nvSpPr>
        <p:spPr>
          <a:xfrm>
            <a:off x="4613726" y="1930488"/>
            <a:ext cx="4368764" cy="146616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D0EFC2F-157D-A23D-A98C-5740FCCE4B7B}"/>
              </a:ext>
            </a:extLst>
          </p:cNvPr>
          <p:cNvSpPr/>
          <p:nvPr/>
        </p:nvSpPr>
        <p:spPr>
          <a:xfrm>
            <a:off x="4600432" y="3518399"/>
            <a:ext cx="4380626" cy="14661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09B64C-76C6-3D38-27B9-302D7F307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4867005"/>
            <a:ext cx="2133600" cy="273844"/>
          </a:xfrm>
        </p:spPr>
        <p:txBody>
          <a:bodyPr/>
          <a:lstStyle/>
          <a:p>
            <a:r>
              <a:rPr lang="fr-FR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748908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3D18D1-F3F7-562E-2C1F-B1FD61A83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6905"/>
            <a:ext cx="8229600" cy="857250"/>
          </a:xfrm>
        </p:spPr>
        <p:txBody>
          <a:bodyPr>
            <a:noAutofit/>
          </a:bodyPr>
          <a:lstStyle/>
          <a:p>
            <a:r>
              <a:rPr lang="fr-FR" sz="2800" dirty="0"/>
              <a:t>Creusement des cyclones tropicaux </a:t>
            </a:r>
            <a:br>
              <a:rPr lang="fr-FR" sz="2800" dirty="0"/>
            </a:br>
            <a:r>
              <a:rPr lang="fr-FR" sz="2800" dirty="0"/>
              <a:t>et tempêtes extratropicales</a:t>
            </a:r>
          </a:p>
        </p:txBody>
      </p:sp>
      <p:sp>
        <p:nvSpPr>
          <p:cNvPr id="12" name="Espace réservé du contenu 11">
            <a:extLst>
              <a:ext uri="{FF2B5EF4-FFF2-40B4-BE49-F238E27FC236}">
                <a16:creationId xmlns:a16="http://schemas.microsoft.com/office/drawing/2014/main" id="{2103CEF0-A9A7-0BF1-7667-AC6C769C5B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8895" y="951570"/>
            <a:ext cx="4038600" cy="25455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1800" b="1" dirty="0"/>
              <a:t>Cyclone Erin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F4F9C7AB-4DC9-30B5-1806-6C08ED74A2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8875" y="952380"/>
            <a:ext cx="4038600" cy="25455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1800" b="1" dirty="0"/>
              <a:t>Tempête Amy 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97CA854-0D35-BFDB-B2A5-FF580EFB1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/>
              <a:t>12</a:t>
            </a:r>
          </a:p>
        </p:txBody>
      </p:sp>
      <p:pic>
        <p:nvPicPr>
          <p:cNvPr id="9" name="Image 8" descr="Une image contenant texte, diagramme, Tracé, capture d’écran&#10;&#10;Description générée automatiquement">
            <a:extLst>
              <a:ext uri="{FF2B5EF4-FFF2-40B4-BE49-F238E27FC236}">
                <a16:creationId xmlns:a16="http://schemas.microsoft.com/office/drawing/2014/main" id="{213E0BD8-1D70-B006-DCD8-11228645F4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33"/>
          <a:stretch/>
        </p:blipFill>
        <p:spPr>
          <a:xfrm>
            <a:off x="4752020" y="1517866"/>
            <a:ext cx="4095455" cy="2738840"/>
          </a:xfrm>
          <a:prstGeom prst="rect">
            <a:avLst/>
          </a:prstGeom>
        </p:spPr>
      </p:pic>
      <p:pic>
        <p:nvPicPr>
          <p:cNvPr id="11" name="Image 10" descr="Une image contenant texte, diagramme, Tracé, ligne&#10;&#10;Description générée automatiquement">
            <a:extLst>
              <a:ext uri="{FF2B5EF4-FFF2-40B4-BE49-F238E27FC236}">
                <a16:creationId xmlns:a16="http://schemas.microsoft.com/office/drawing/2014/main" id="{476BCDE5-F730-C28E-18DD-8A4F268B4C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33"/>
          <a:stretch/>
        </p:blipFill>
        <p:spPr>
          <a:xfrm>
            <a:off x="430894" y="1516821"/>
            <a:ext cx="4095455" cy="273884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FF5C7DA-2678-3D52-2303-0F07AECF509C}"/>
              </a:ext>
            </a:extLst>
          </p:cNvPr>
          <p:cNvSpPr txBox="1"/>
          <p:nvPr/>
        </p:nvSpPr>
        <p:spPr>
          <a:xfrm>
            <a:off x="6259749" y="1270600"/>
            <a:ext cx="1136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Run : 2025100200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5B4BE61-418A-DB4A-B512-D200E574C400}"/>
              </a:ext>
            </a:extLst>
          </p:cNvPr>
          <p:cNvSpPr txBox="1"/>
          <p:nvPr/>
        </p:nvSpPr>
        <p:spPr>
          <a:xfrm>
            <a:off x="1730131" y="1270600"/>
            <a:ext cx="1136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Run : 2025081500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CFE68B4-32C3-E748-5237-AAB1F85092E0}"/>
              </a:ext>
            </a:extLst>
          </p:cNvPr>
          <p:cNvSpPr/>
          <p:nvPr/>
        </p:nvSpPr>
        <p:spPr>
          <a:xfrm>
            <a:off x="793325" y="4236935"/>
            <a:ext cx="3370595" cy="63653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9050" indent="-19050">
              <a:buFont typeface="Wingdings" panose="05000000000000000000" pitchFamily="2" charset="2"/>
              <a:buChar char="ü"/>
            </a:pPr>
            <a:r>
              <a:rPr lang="fr-FR" sz="1400" dirty="0"/>
              <a:t>    mb007 : bon creusement</a:t>
            </a:r>
          </a:p>
          <a:p>
            <a:pPr marL="285750" indent="-285750">
              <a:buFont typeface="Wingdings 2" panose="05020102010507070707" pitchFamily="18" charset="2"/>
              <a:buChar char="O"/>
            </a:pPr>
            <a:r>
              <a:rPr lang="fr-FR" sz="1400" dirty="0"/>
              <a:t>mb015 : pas d’apport comparé à CTRL</a:t>
            </a:r>
          </a:p>
          <a:p>
            <a:pPr marL="19050" indent="-19050">
              <a:buFont typeface="Wingdings" panose="05000000000000000000" pitchFamily="2" charset="2"/>
              <a:buChar char="ü"/>
            </a:pPr>
            <a:r>
              <a:rPr lang="fr-FR" sz="1400" dirty="0"/>
              <a:t>    mb104 : bon creusement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1A027D3-804C-7EFE-CD6A-BDF88548FD74}"/>
              </a:ext>
            </a:extLst>
          </p:cNvPr>
          <p:cNvSpPr/>
          <p:nvPr/>
        </p:nvSpPr>
        <p:spPr>
          <a:xfrm>
            <a:off x="5142877" y="4371950"/>
            <a:ext cx="3370595" cy="3559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Pas d’impact significatif de l’ajout de MO</a:t>
            </a:r>
          </a:p>
        </p:txBody>
      </p:sp>
      <p:sp>
        <p:nvSpPr>
          <p:cNvPr id="18" name="Espace réservé du pied de page 8">
            <a:extLst>
              <a:ext uri="{FF2B5EF4-FFF2-40B4-BE49-F238E27FC236}">
                <a16:creationId xmlns:a16="http://schemas.microsoft.com/office/drawing/2014/main" id="{8BAC7C19-AB1D-F90C-3CC4-B9DD65D951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AD9F43F-D2A5-79B6-2184-6C65312A7474}"/>
              </a:ext>
            </a:extLst>
          </p:cNvPr>
          <p:cNvSpPr txBox="1"/>
          <p:nvPr/>
        </p:nvSpPr>
        <p:spPr>
          <a:xfrm>
            <a:off x="1241630" y="2876710"/>
            <a:ext cx="360040" cy="98488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800" dirty="0"/>
              <a:t>OPER0</a:t>
            </a:r>
          </a:p>
          <a:p>
            <a:r>
              <a:rPr lang="fr-FR" sz="800" dirty="0"/>
              <a:t>DBLE0</a:t>
            </a:r>
          </a:p>
          <a:p>
            <a:r>
              <a:rPr lang="fr-FR" sz="800" dirty="0"/>
              <a:t>IFS0</a:t>
            </a:r>
          </a:p>
          <a:p>
            <a:r>
              <a:rPr lang="fr-FR" sz="800" dirty="0"/>
              <a:t>CTRL</a:t>
            </a:r>
          </a:p>
          <a:p>
            <a:r>
              <a:rPr lang="fr-FR" sz="800" dirty="0"/>
              <a:t>mb007</a:t>
            </a:r>
          </a:p>
          <a:p>
            <a:r>
              <a:rPr lang="fr-FR" sz="800" dirty="0"/>
              <a:t>mb015</a:t>
            </a:r>
          </a:p>
          <a:p>
            <a:r>
              <a:rPr lang="fr-FR" sz="800" dirty="0"/>
              <a:t>mb104</a:t>
            </a:r>
          </a:p>
          <a:p>
            <a:r>
              <a:rPr lang="fr-FR" sz="800" dirty="0" err="1"/>
              <a:t>IBTrACS</a:t>
            </a:r>
            <a:endParaRPr lang="fr-FR" sz="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8237149-69F2-0CEE-4E59-099EB6A41ADB}"/>
              </a:ext>
            </a:extLst>
          </p:cNvPr>
          <p:cNvSpPr txBox="1"/>
          <p:nvPr/>
        </p:nvSpPr>
        <p:spPr>
          <a:xfrm>
            <a:off x="8037385" y="1626645"/>
            <a:ext cx="360040" cy="86177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800" dirty="0"/>
              <a:t>OPER0</a:t>
            </a:r>
          </a:p>
          <a:p>
            <a:r>
              <a:rPr lang="fr-FR" sz="800" dirty="0"/>
              <a:t>DBLE0</a:t>
            </a:r>
          </a:p>
          <a:p>
            <a:r>
              <a:rPr lang="fr-FR" sz="800" dirty="0"/>
              <a:t>IFS0</a:t>
            </a:r>
          </a:p>
          <a:p>
            <a:r>
              <a:rPr lang="fr-FR" sz="800" dirty="0"/>
              <a:t>CTRL</a:t>
            </a:r>
          </a:p>
          <a:p>
            <a:r>
              <a:rPr lang="fr-FR" sz="800" dirty="0"/>
              <a:t>mb007</a:t>
            </a:r>
          </a:p>
          <a:p>
            <a:r>
              <a:rPr lang="fr-FR" sz="800" dirty="0"/>
              <a:t>mb015</a:t>
            </a:r>
          </a:p>
          <a:p>
            <a:r>
              <a:rPr lang="fr-FR" sz="800" dirty="0"/>
              <a:t>mb104</a:t>
            </a:r>
          </a:p>
        </p:txBody>
      </p:sp>
    </p:spTree>
    <p:extLst>
      <p:ext uri="{BB962C8B-B14F-4D97-AF65-F5344CB8AC3E}">
        <p14:creationId xmlns:p14="http://schemas.microsoft.com/office/powerpoint/2010/main" val="899164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83EBFA-9193-CDA3-4EAA-8B58DFF76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585" y="-50193"/>
            <a:ext cx="8229600" cy="857250"/>
          </a:xfrm>
        </p:spPr>
        <p:txBody>
          <a:bodyPr>
            <a:normAutofit/>
          </a:bodyPr>
          <a:lstStyle/>
          <a:p>
            <a:r>
              <a:rPr lang="fr-FR" sz="3200" dirty="0"/>
              <a:t>Scores aux analyses IFS (Biais et REQM)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88D270-C171-B9F0-6368-6A3FF5A6A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/>
              <a:t>13</a:t>
            </a:r>
          </a:p>
        </p:txBody>
      </p:sp>
      <p:pic>
        <p:nvPicPr>
          <p:cNvPr id="8" name="Image 7" descr="Une image contenant texte, diagramme, ligne, Parallèle&#10;&#10;Le contenu généré par l’IA peut être incorrect.">
            <a:extLst>
              <a:ext uri="{FF2B5EF4-FFF2-40B4-BE49-F238E27FC236}">
                <a16:creationId xmlns:a16="http://schemas.microsoft.com/office/drawing/2014/main" id="{DC0C435A-4A73-05DB-4350-E35245EF84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" t="6640" r="33355" b="64062"/>
          <a:stretch/>
        </p:blipFill>
        <p:spPr>
          <a:xfrm>
            <a:off x="620836" y="1973571"/>
            <a:ext cx="5173161" cy="2412673"/>
          </a:xfrm>
          <a:prstGeom prst="rect">
            <a:avLst/>
          </a:prstGeom>
        </p:spPr>
      </p:pic>
      <p:pic>
        <p:nvPicPr>
          <p:cNvPr id="5" name="Image 4" descr="Une image contenant texte, diagramme, ligne, Parallèle&#10;&#10;Le contenu généré par l’IA peut être incorrect.">
            <a:extLst>
              <a:ext uri="{FF2B5EF4-FFF2-40B4-BE49-F238E27FC236}">
                <a16:creationId xmlns:a16="http://schemas.microsoft.com/office/drawing/2014/main" id="{F045220E-9FBC-B568-5B4B-C74BC55D42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9" t="37525" r="33143" b="32964"/>
          <a:stretch/>
        </p:blipFill>
        <p:spPr>
          <a:xfrm>
            <a:off x="5789605" y="1957862"/>
            <a:ext cx="2592037" cy="242838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FC0AAFC-D190-F076-ED13-84CA5643B1B4}"/>
              </a:ext>
            </a:extLst>
          </p:cNvPr>
          <p:cNvSpPr txBox="1"/>
          <p:nvPr/>
        </p:nvSpPr>
        <p:spPr>
          <a:xfrm>
            <a:off x="3552569" y="1318143"/>
            <a:ext cx="21467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2025080400 – 2025083000 (26 jours)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E3BDE1-1171-F7F2-11EC-2314E27011F9}"/>
              </a:ext>
            </a:extLst>
          </p:cNvPr>
          <p:cNvSpPr txBox="1"/>
          <p:nvPr/>
        </p:nvSpPr>
        <p:spPr>
          <a:xfrm>
            <a:off x="1514282" y="1663143"/>
            <a:ext cx="854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Europe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F1FDB95-77F0-B9E0-830C-37AF23FF960D}"/>
              </a:ext>
            </a:extLst>
          </p:cNvPr>
          <p:cNvSpPr txBox="1"/>
          <p:nvPr/>
        </p:nvSpPr>
        <p:spPr>
          <a:xfrm>
            <a:off x="4181716" y="1619712"/>
            <a:ext cx="888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Nord20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81E1DC-05B2-2429-DDB9-D7A1D8ADDCF6}"/>
              </a:ext>
            </a:extLst>
          </p:cNvPr>
          <p:cNvSpPr txBox="1"/>
          <p:nvPr/>
        </p:nvSpPr>
        <p:spPr>
          <a:xfrm>
            <a:off x="6513438" y="1630387"/>
            <a:ext cx="1104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Tropiques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2622A8C-A5DC-353F-AE64-0ED4F1779392}"/>
              </a:ext>
            </a:extLst>
          </p:cNvPr>
          <p:cNvGrpSpPr/>
          <p:nvPr/>
        </p:nvGrpSpPr>
        <p:grpSpPr>
          <a:xfrm>
            <a:off x="6547038" y="887273"/>
            <a:ext cx="1215135" cy="540060"/>
            <a:chOff x="791579" y="4011910"/>
            <a:chExt cx="1215135" cy="540060"/>
          </a:xfrm>
        </p:grpSpPr>
        <p:pic>
          <p:nvPicPr>
            <p:cNvPr id="12" name="Image 11" descr="Une image contenant texte, diagramme, ligne, Parallèle&#10;&#10;Le contenu généré par l’IA peut être incorrect.">
              <a:extLst>
                <a:ext uri="{FF2B5EF4-FFF2-40B4-BE49-F238E27FC236}">
                  <a16:creationId xmlns:a16="http://schemas.microsoft.com/office/drawing/2014/main" id="{F79036B5-77C3-55FC-9B70-98799EA5C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19" t="4075" r="63706" b="94231"/>
            <a:stretch>
              <a:fillRect/>
            </a:stretch>
          </p:blipFill>
          <p:spPr>
            <a:xfrm>
              <a:off x="791580" y="4034755"/>
              <a:ext cx="1125125" cy="338554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DB54C73-182E-9BAC-F51B-A62E9E4767AA}"/>
                </a:ext>
              </a:extLst>
            </p:cNvPr>
            <p:cNvSpPr txBox="1"/>
            <p:nvPr/>
          </p:nvSpPr>
          <p:spPr>
            <a:xfrm>
              <a:off x="981665" y="4034755"/>
              <a:ext cx="387202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100" dirty="0"/>
                <a:t>CTRL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116E824-3B0C-C209-1628-CB8AE71EA8FA}"/>
                </a:ext>
              </a:extLst>
            </p:cNvPr>
            <p:cNvSpPr txBox="1"/>
            <p:nvPr/>
          </p:nvSpPr>
          <p:spPr>
            <a:xfrm>
              <a:off x="981665" y="4204032"/>
              <a:ext cx="417033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100" dirty="0"/>
                <a:t>mb007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BD55DD3-078C-5E7D-7B4C-249F29995D4D}"/>
                </a:ext>
              </a:extLst>
            </p:cNvPr>
            <p:cNvSpPr txBox="1"/>
            <p:nvPr/>
          </p:nvSpPr>
          <p:spPr>
            <a:xfrm>
              <a:off x="1577815" y="4034755"/>
              <a:ext cx="417033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100" dirty="0"/>
                <a:t>mb015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E1F0037-DA8E-6C24-8810-EB38F142B97C}"/>
                </a:ext>
              </a:extLst>
            </p:cNvPr>
            <p:cNvSpPr txBox="1"/>
            <p:nvPr/>
          </p:nvSpPr>
          <p:spPr>
            <a:xfrm>
              <a:off x="1572097" y="4204032"/>
              <a:ext cx="417033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100" dirty="0"/>
                <a:t>mb104</a:t>
              </a:r>
            </a:p>
          </p:txBody>
        </p: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DCB6CAE6-FD5A-C578-D2D5-77C9459EBC3E}"/>
                </a:ext>
              </a:extLst>
            </p:cNvPr>
            <p:cNvCxnSpPr>
              <a:cxnSpLocks/>
            </p:cNvCxnSpPr>
            <p:nvPr/>
          </p:nvCxnSpPr>
          <p:spPr>
            <a:xfrm>
              <a:off x="1421650" y="4444659"/>
              <a:ext cx="12199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163F92A5-222C-E950-1B0B-87A3DE31F2A7}"/>
                </a:ext>
              </a:extLst>
            </p:cNvPr>
            <p:cNvSpPr txBox="1"/>
            <p:nvPr/>
          </p:nvSpPr>
          <p:spPr>
            <a:xfrm>
              <a:off x="1572097" y="4358142"/>
              <a:ext cx="402424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100" dirty="0"/>
                <a:t>REQM</a:t>
              </a:r>
            </a:p>
          </p:txBody>
        </p: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779837EB-69B2-D6C2-62C9-B3D9C3A66E5E}"/>
                </a:ext>
              </a:extLst>
            </p:cNvPr>
            <p:cNvCxnSpPr>
              <a:cxnSpLocks/>
            </p:cNvCxnSpPr>
            <p:nvPr/>
          </p:nvCxnSpPr>
          <p:spPr>
            <a:xfrm>
              <a:off x="834996" y="4438073"/>
              <a:ext cx="121992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BA3B8662-ACCB-D12C-F185-DABCDE980A0D}"/>
                </a:ext>
              </a:extLst>
            </p:cNvPr>
            <p:cNvSpPr txBox="1"/>
            <p:nvPr/>
          </p:nvSpPr>
          <p:spPr>
            <a:xfrm>
              <a:off x="983061" y="4348828"/>
              <a:ext cx="417033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100" dirty="0"/>
                <a:t>Biais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CBF9282-0B00-B39C-BD14-FC8BF53AC41B}"/>
                </a:ext>
              </a:extLst>
            </p:cNvPr>
            <p:cNvSpPr/>
            <p:nvPr/>
          </p:nvSpPr>
          <p:spPr>
            <a:xfrm>
              <a:off x="791579" y="4011910"/>
              <a:ext cx="1215135" cy="540060"/>
            </a:xfrm>
            <a:prstGeom prst="round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7" name="Graphique 26" descr="Statistiques avec un remplissage uni">
            <a:hlinkClick r:id="rId4"/>
            <a:extLst>
              <a:ext uri="{FF2B5EF4-FFF2-40B4-BE49-F238E27FC236}">
                <a16:creationId xmlns:a16="http://schemas.microsoft.com/office/drawing/2014/main" id="{3F7691E6-56B7-0D72-6419-5D9D63BA97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355" y="4773027"/>
            <a:ext cx="370473" cy="370473"/>
          </a:xfrm>
          <a:prstGeom prst="rect">
            <a:avLst/>
          </a:prstGeom>
        </p:spPr>
      </p:pic>
      <p:sp>
        <p:nvSpPr>
          <p:cNvPr id="28" name="Espace réservé du pied de page 8">
            <a:extLst>
              <a:ext uri="{FF2B5EF4-FFF2-40B4-BE49-F238E27FC236}">
                <a16:creationId xmlns:a16="http://schemas.microsoft.com/office/drawing/2014/main" id="{8CB2292B-D92D-7267-3D6A-6F79AA58A2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763E5D5-955E-9180-9CEC-DF0661F77647}"/>
              </a:ext>
            </a:extLst>
          </p:cNvPr>
          <p:cNvSpPr txBox="1"/>
          <p:nvPr/>
        </p:nvSpPr>
        <p:spPr>
          <a:xfrm rot="16200000">
            <a:off x="62510" y="2891071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FF850</a:t>
            </a:r>
          </a:p>
        </p:txBody>
      </p:sp>
    </p:spTree>
    <p:extLst>
      <p:ext uri="{BB962C8B-B14F-4D97-AF65-F5344CB8AC3E}">
        <p14:creationId xmlns:p14="http://schemas.microsoft.com/office/powerpoint/2010/main" val="1025831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88D270-C171-B9F0-6368-6A3FF5A6A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/>
              <a:t>14</a:t>
            </a:r>
          </a:p>
        </p:txBody>
      </p:sp>
      <p:pic>
        <p:nvPicPr>
          <p:cNvPr id="11" name="Graphique 10" descr="Statistiques avec un remplissage uni">
            <a:hlinkClick r:id="rId2"/>
            <a:extLst>
              <a:ext uri="{FF2B5EF4-FFF2-40B4-BE49-F238E27FC236}">
                <a16:creationId xmlns:a16="http://schemas.microsoft.com/office/drawing/2014/main" id="{5C27199E-C2D1-D1C0-363A-96C6A35C88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355" y="4773027"/>
            <a:ext cx="370473" cy="3704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FC0AAFC-D190-F076-ED13-84CA5643B1B4}"/>
              </a:ext>
            </a:extLst>
          </p:cNvPr>
          <p:cNvSpPr txBox="1"/>
          <p:nvPr/>
        </p:nvSpPr>
        <p:spPr>
          <a:xfrm>
            <a:off x="2920198" y="737150"/>
            <a:ext cx="2146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2025080400 – 2025083000 (26 jours)</a:t>
            </a:r>
          </a:p>
          <a:p>
            <a:pPr algn="ctr"/>
            <a:endParaRPr lang="fr-FR" sz="10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E3BDE1-1171-F7F2-11EC-2314E27011F9}"/>
              </a:ext>
            </a:extLst>
          </p:cNvPr>
          <p:cNvSpPr txBox="1"/>
          <p:nvPr/>
        </p:nvSpPr>
        <p:spPr>
          <a:xfrm>
            <a:off x="1559139" y="912743"/>
            <a:ext cx="854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Europe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F1FDB95-77F0-B9E0-830C-37AF23FF960D}"/>
              </a:ext>
            </a:extLst>
          </p:cNvPr>
          <p:cNvSpPr txBox="1"/>
          <p:nvPr/>
        </p:nvSpPr>
        <p:spPr>
          <a:xfrm>
            <a:off x="3489837" y="930534"/>
            <a:ext cx="888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Nord20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81E1DC-05B2-2429-DDB9-D7A1D8ADDCF6}"/>
              </a:ext>
            </a:extLst>
          </p:cNvPr>
          <p:cNvSpPr txBox="1"/>
          <p:nvPr/>
        </p:nvSpPr>
        <p:spPr>
          <a:xfrm>
            <a:off x="5398924" y="920702"/>
            <a:ext cx="1104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Tropiques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2622A8C-A5DC-353F-AE64-0ED4F1779392}"/>
              </a:ext>
            </a:extLst>
          </p:cNvPr>
          <p:cNvGrpSpPr/>
          <p:nvPr/>
        </p:nvGrpSpPr>
        <p:grpSpPr>
          <a:xfrm>
            <a:off x="7455759" y="1899046"/>
            <a:ext cx="1215135" cy="540060"/>
            <a:chOff x="791579" y="4011910"/>
            <a:chExt cx="1215135" cy="540060"/>
          </a:xfrm>
        </p:grpSpPr>
        <p:pic>
          <p:nvPicPr>
            <p:cNvPr id="12" name="Image 11" descr="Une image contenant texte, diagramme, ligne, Parallèle&#10;&#10;Le contenu généré par l’IA peut être incorrect.">
              <a:extLst>
                <a:ext uri="{FF2B5EF4-FFF2-40B4-BE49-F238E27FC236}">
                  <a16:creationId xmlns:a16="http://schemas.microsoft.com/office/drawing/2014/main" id="{F79036B5-77C3-55FC-9B70-98799EA5C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19" t="4075" r="63706" b="94231"/>
            <a:stretch>
              <a:fillRect/>
            </a:stretch>
          </p:blipFill>
          <p:spPr>
            <a:xfrm>
              <a:off x="791580" y="4034755"/>
              <a:ext cx="1125125" cy="338554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DB54C73-182E-9BAC-F51B-A62E9E4767AA}"/>
                </a:ext>
              </a:extLst>
            </p:cNvPr>
            <p:cNvSpPr txBox="1"/>
            <p:nvPr/>
          </p:nvSpPr>
          <p:spPr>
            <a:xfrm>
              <a:off x="981665" y="4034755"/>
              <a:ext cx="387202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100" dirty="0"/>
                <a:t>CTRL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116E824-3B0C-C209-1628-CB8AE71EA8FA}"/>
                </a:ext>
              </a:extLst>
            </p:cNvPr>
            <p:cNvSpPr txBox="1"/>
            <p:nvPr/>
          </p:nvSpPr>
          <p:spPr>
            <a:xfrm>
              <a:off x="981665" y="4204032"/>
              <a:ext cx="417033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100" dirty="0"/>
                <a:t>mb007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BD55DD3-078C-5E7D-7B4C-249F29995D4D}"/>
                </a:ext>
              </a:extLst>
            </p:cNvPr>
            <p:cNvSpPr txBox="1"/>
            <p:nvPr/>
          </p:nvSpPr>
          <p:spPr>
            <a:xfrm>
              <a:off x="1577815" y="4034755"/>
              <a:ext cx="417033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100" dirty="0"/>
                <a:t>mb015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E1F0037-DA8E-6C24-8810-EB38F142B97C}"/>
                </a:ext>
              </a:extLst>
            </p:cNvPr>
            <p:cNvSpPr txBox="1"/>
            <p:nvPr/>
          </p:nvSpPr>
          <p:spPr>
            <a:xfrm>
              <a:off x="1572097" y="4204032"/>
              <a:ext cx="417033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100" dirty="0"/>
                <a:t>mb104</a:t>
              </a:r>
            </a:p>
          </p:txBody>
        </p: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DCB6CAE6-FD5A-C578-D2D5-77C9459EBC3E}"/>
                </a:ext>
              </a:extLst>
            </p:cNvPr>
            <p:cNvCxnSpPr>
              <a:cxnSpLocks/>
            </p:cNvCxnSpPr>
            <p:nvPr/>
          </p:nvCxnSpPr>
          <p:spPr>
            <a:xfrm>
              <a:off x="1421650" y="4444659"/>
              <a:ext cx="12199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163F92A5-222C-E950-1B0B-87A3DE31F2A7}"/>
                </a:ext>
              </a:extLst>
            </p:cNvPr>
            <p:cNvSpPr txBox="1"/>
            <p:nvPr/>
          </p:nvSpPr>
          <p:spPr>
            <a:xfrm>
              <a:off x="1572097" y="4358142"/>
              <a:ext cx="402424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100" dirty="0"/>
                <a:t>REQM</a:t>
              </a:r>
            </a:p>
          </p:txBody>
        </p: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779837EB-69B2-D6C2-62C9-B3D9C3A66E5E}"/>
                </a:ext>
              </a:extLst>
            </p:cNvPr>
            <p:cNvCxnSpPr>
              <a:cxnSpLocks/>
            </p:cNvCxnSpPr>
            <p:nvPr/>
          </p:nvCxnSpPr>
          <p:spPr>
            <a:xfrm>
              <a:off x="834996" y="4438073"/>
              <a:ext cx="121992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BA3B8662-ACCB-D12C-F185-DABCDE980A0D}"/>
                </a:ext>
              </a:extLst>
            </p:cNvPr>
            <p:cNvSpPr txBox="1"/>
            <p:nvPr/>
          </p:nvSpPr>
          <p:spPr>
            <a:xfrm>
              <a:off x="983061" y="4348828"/>
              <a:ext cx="417033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100" dirty="0"/>
                <a:t>Biais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CBF9282-0B00-B39C-BD14-FC8BF53AC41B}"/>
                </a:ext>
              </a:extLst>
            </p:cNvPr>
            <p:cNvSpPr/>
            <p:nvPr/>
          </p:nvSpPr>
          <p:spPr>
            <a:xfrm>
              <a:off x="791579" y="4011910"/>
              <a:ext cx="1215135" cy="540060"/>
            </a:xfrm>
            <a:prstGeom prst="round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8" name="Image 17" descr="Une image contenant texte, diagramme, ligne, Parallèle&#10;&#10;Le contenu généré par l’IA peut être incorrect.">
            <a:extLst>
              <a:ext uri="{FF2B5EF4-FFF2-40B4-BE49-F238E27FC236}">
                <a16:creationId xmlns:a16="http://schemas.microsoft.com/office/drawing/2014/main" id="{2F49F255-F70E-070A-5D51-DE7A1D2103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8" r="67008" b="64424"/>
          <a:stretch/>
        </p:blipFill>
        <p:spPr>
          <a:xfrm>
            <a:off x="966749" y="1235489"/>
            <a:ext cx="2005914" cy="1867175"/>
          </a:xfrm>
          <a:prstGeom prst="rect">
            <a:avLst/>
          </a:prstGeom>
        </p:spPr>
      </p:pic>
      <p:pic>
        <p:nvPicPr>
          <p:cNvPr id="19" name="Image 18" descr="Une image contenant texte, diagramme, ligne, Parallèle&#10;&#10;Le contenu généré par l’IA peut être incorrect.">
            <a:extLst>
              <a:ext uri="{FF2B5EF4-FFF2-40B4-BE49-F238E27FC236}">
                <a16:creationId xmlns:a16="http://schemas.microsoft.com/office/drawing/2014/main" id="{551BC43B-D4B8-4D10-55C7-A0184A2313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06" t="6494" r="33602" b="64568"/>
          <a:stretch/>
        </p:blipFill>
        <p:spPr>
          <a:xfrm>
            <a:off x="2963223" y="1232988"/>
            <a:ext cx="1993802" cy="1855901"/>
          </a:xfrm>
          <a:prstGeom prst="rect">
            <a:avLst/>
          </a:prstGeom>
        </p:spPr>
      </p:pic>
      <p:pic>
        <p:nvPicPr>
          <p:cNvPr id="22" name="Image 21" descr="Une image contenant texte, diagramme, ligne, Parallèle&#10;&#10;Le contenu généré par l’IA peut être incorrect.">
            <a:extLst>
              <a:ext uri="{FF2B5EF4-FFF2-40B4-BE49-F238E27FC236}">
                <a16:creationId xmlns:a16="http://schemas.microsoft.com/office/drawing/2014/main" id="{DDDFE7AF-303A-A7BF-B3D0-AC238198A9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2" t="37637" r="33616" b="33425"/>
          <a:stretch/>
        </p:blipFill>
        <p:spPr>
          <a:xfrm>
            <a:off x="4962743" y="1232311"/>
            <a:ext cx="2005913" cy="1867174"/>
          </a:xfrm>
          <a:prstGeom prst="rect">
            <a:avLst/>
          </a:prstGeom>
        </p:spPr>
      </p:pic>
      <p:pic>
        <p:nvPicPr>
          <p:cNvPr id="23" name="Image 22" descr="Une image contenant texte, diagramme, ligne, Parallèle&#10;&#10;Le contenu généré par l’IA peut être incorrect.">
            <a:extLst>
              <a:ext uri="{FF2B5EF4-FFF2-40B4-BE49-F238E27FC236}">
                <a16:creationId xmlns:a16="http://schemas.microsoft.com/office/drawing/2014/main" id="{2A16ECF3-3E0B-E93D-8BFA-15F3B5744F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7" t="37268" r="33884" b="34140"/>
          <a:stretch/>
        </p:blipFill>
        <p:spPr>
          <a:xfrm>
            <a:off x="4959141" y="3071587"/>
            <a:ext cx="1974693" cy="1824613"/>
          </a:xfrm>
          <a:prstGeom prst="rect">
            <a:avLst/>
          </a:prstGeom>
        </p:spPr>
      </p:pic>
      <p:pic>
        <p:nvPicPr>
          <p:cNvPr id="27" name="Image 26" descr="Une image contenant texte, diagramme, ligne, Parallèle&#10;&#10;Le contenu généré par l’IA peut être incorrect.">
            <a:extLst>
              <a:ext uri="{FF2B5EF4-FFF2-40B4-BE49-F238E27FC236}">
                <a16:creationId xmlns:a16="http://schemas.microsoft.com/office/drawing/2014/main" id="{AD008FA2-9387-0599-7FAF-27D78853ADA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3" r="33277" b="64955"/>
          <a:stretch/>
        </p:blipFill>
        <p:spPr>
          <a:xfrm>
            <a:off x="988198" y="3091344"/>
            <a:ext cx="3968827" cy="1804856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E45B9928-7D7D-DB48-690F-365A95CDEB1D}"/>
              </a:ext>
            </a:extLst>
          </p:cNvPr>
          <p:cNvSpPr txBox="1"/>
          <p:nvPr/>
        </p:nvSpPr>
        <p:spPr>
          <a:xfrm rot="16200000">
            <a:off x="443507" y="1927083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T850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A30FB2F-AD2C-2DB2-0475-52EFA705E509}"/>
              </a:ext>
            </a:extLst>
          </p:cNvPr>
          <p:cNvSpPr txBox="1"/>
          <p:nvPr/>
        </p:nvSpPr>
        <p:spPr>
          <a:xfrm rot="16200000">
            <a:off x="427254" y="3656156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T700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A13547EF-B796-E2E6-EEEA-7FE63150D1B8}"/>
              </a:ext>
            </a:extLst>
          </p:cNvPr>
          <p:cNvSpPr/>
          <p:nvPr/>
        </p:nvSpPr>
        <p:spPr>
          <a:xfrm>
            <a:off x="7067721" y="2797786"/>
            <a:ext cx="1930651" cy="82419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9050" indent="-19050">
              <a:buFont typeface="Wingdings" panose="05000000000000000000" pitchFamily="2" charset="2"/>
              <a:buChar char="ü"/>
            </a:pPr>
            <a:r>
              <a:rPr lang="fr-FR" sz="1400" dirty="0"/>
              <a:t>   FF850   </a:t>
            </a:r>
          </a:p>
          <a:p>
            <a:pPr marL="19050" indent="-19050">
              <a:buFont typeface="Wingdings" panose="05000000000000000000" pitchFamily="2" charset="2"/>
              <a:buChar char="ü"/>
            </a:pPr>
            <a:r>
              <a:rPr lang="fr-FR" sz="1400" dirty="0"/>
              <a:t>   T850</a:t>
            </a:r>
          </a:p>
          <a:p>
            <a:pPr marL="285750" indent="-285750">
              <a:buFont typeface="Wingdings 2" panose="05020102010507070707" pitchFamily="18" charset="2"/>
              <a:buChar char=""/>
            </a:pPr>
            <a:r>
              <a:rPr lang="fr-FR" sz="1400" dirty="0"/>
              <a:t>T700 sur tropiques</a:t>
            </a:r>
          </a:p>
        </p:txBody>
      </p:sp>
      <p:sp>
        <p:nvSpPr>
          <p:cNvPr id="32" name="Espace réservé du pied de page 8">
            <a:extLst>
              <a:ext uri="{FF2B5EF4-FFF2-40B4-BE49-F238E27FC236}">
                <a16:creationId xmlns:a16="http://schemas.microsoft.com/office/drawing/2014/main" id="{2A5268A1-F338-6CCA-E89B-06CD559C2C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6724799D-553C-F294-C9E1-9B5ACB639DCA}"/>
              </a:ext>
            </a:extLst>
          </p:cNvPr>
          <p:cNvSpPr txBox="1">
            <a:spLocks/>
          </p:cNvSpPr>
          <p:nvPr/>
        </p:nvSpPr>
        <p:spPr>
          <a:xfrm>
            <a:off x="836585" y="-50193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/>
              <a:t>Scores aux analyses IFS (Biais et REQM)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05768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448701-DFB8-C87A-E63F-282263D90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24" y="-38540"/>
            <a:ext cx="8229600" cy="857250"/>
          </a:xfrm>
        </p:spPr>
        <p:txBody>
          <a:bodyPr>
            <a:normAutofit/>
          </a:bodyPr>
          <a:lstStyle/>
          <a:p>
            <a:r>
              <a:rPr lang="fr-FR" sz="3200" dirty="0"/>
              <a:t>Conclusion et perspectives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Espace réservé du contenu 4">
                <a:extLst>
                  <a:ext uri="{FF2B5EF4-FFF2-40B4-BE49-F238E27FC236}">
                    <a16:creationId xmlns:a16="http://schemas.microsoft.com/office/drawing/2014/main" id="{A84F765C-F193-2641-930E-5EEB37685F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3194" y="906565"/>
                <a:ext cx="8229600" cy="3936884"/>
              </a:xfrm>
            </p:spPr>
            <p:txBody>
              <a:bodyPr>
                <a:normAutofit fontScale="47500" lnSpcReduction="20000"/>
              </a:bodyPr>
              <a:lstStyle/>
              <a:p>
                <a:pPr marL="0" indent="0">
                  <a:buNone/>
                </a:pPr>
                <a:r>
                  <a:rPr lang="fr-FR" u="sng" dirty="0">
                    <a:solidFill>
                      <a:schemeClr val="tx1"/>
                    </a:solidFill>
                  </a:rPr>
                  <a:t>Impact de MO sur les prévisions ARPEGE : </a:t>
                </a:r>
              </a:p>
              <a:p>
                <a:r>
                  <a:rPr lang="fr-FR" dirty="0"/>
                  <a:t>Fréquence de pluies plus réalistes</a:t>
                </a:r>
              </a:p>
              <a:p>
                <a:r>
                  <a:rPr lang="fr-FR" dirty="0"/>
                  <a:t>Systèmes convectifs mobiles</a:t>
                </a:r>
              </a:p>
              <a:p>
                <a:r>
                  <a:rPr lang="fr-FR" dirty="0"/>
                  <a:t>Amélioration des pluies côtières </a:t>
                </a:r>
              </a:p>
              <a:p>
                <a:r>
                  <a:rPr lang="fr-FR" dirty="0"/>
                  <a:t>Amélioration du cycle diurne sur continent (avec suppression de RCAPDCYCL; </a:t>
                </a:r>
                <a:r>
                  <a:rPr lang="fr-FR" dirty="0" err="1"/>
                  <a:t>Bechtold</a:t>
                </a:r>
                <a:r>
                  <a:rPr lang="fr-FR" dirty="0"/>
                  <a:t> et al. 2014)</a:t>
                </a:r>
              </a:p>
              <a:p>
                <a:r>
                  <a:rPr lang="fr-FR" dirty="0"/>
                  <a:t>Meilleur creusement des cyclones tropicaux</a:t>
                </a:r>
              </a:p>
              <a:p>
                <a:r>
                  <a:rPr lang="fr-FR" dirty="0"/>
                  <a:t>Scores au mieux neutres</a:t>
                </a:r>
              </a:p>
              <a:p>
                <a:endParaRPr lang="fr-FR" dirty="0"/>
              </a:p>
              <a:p>
                <a:pPr marL="0" indent="0">
                  <a:buNone/>
                </a:pPr>
                <a:r>
                  <a:rPr lang="fr-FR" u="sng" dirty="0"/>
                  <a:t>3 jeux de paramètres </a:t>
                </a:r>
                <a14:m>
                  <m:oMath xmlns:m="http://schemas.openxmlformats.org/officeDocument/2006/math">
                    <m:r>
                      <a:rPr lang="fr-FR" u="sng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fr-FR" i="1" u="sng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u="sng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fr-FR" b="0" i="1" u="sng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b="0" i="1" u="sng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r-FR" i="1" u="sng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u="sng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fr-FR" b="0" i="1" u="sng">
                            <a:latin typeface="Cambria Math" panose="02040503050406030204" pitchFamily="18" charset="0"/>
                          </a:rPr>
                          <m:t>2 </m:t>
                        </m:r>
                      </m:sub>
                    </m:sSub>
                    <m:r>
                      <a:rPr lang="fr-FR" b="0" i="1" u="sng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r-FR" i="1" u="sng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u="sng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fr-FR" b="0" i="1" u="sng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b="0" i="1" u="sng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r-FR" i="1" u="sng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u="sng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fr-FR" b="0" i="1" u="sng">
                            <a:latin typeface="Cambria Math" panose="02040503050406030204" pitchFamily="18" charset="0"/>
                          </a:rPr>
                          <m:t>2 </m:t>
                        </m:r>
                      </m:sub>
                    </m:sSub>
                    <m:r>
                      <a:rPr lang="fr-FR" b="0" i="1" u="sng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u="sng" dirty="0"/>
                  <a:t> retenus : </a:t>
                </a:r>
              </a:p>
              <a:p>
                <a:r>
                  <a:rPr lang="fr-FR" dirty="0">
                    <a:solidFill>
                      <a:srgbClr val="0000FF"/>
                    </a:solidFill>
                  </a:rPr>
                  <a:t>mb007</a:t>
                </a:r>
                <a:r>
                  <a:rPr lang="fr-FR" dirty="0"/>
                  <a:t> : bonne fréquence des pluies et temporalité de la convection sur continent	</a:t>
                </a:r>
              </a:p>
              <a:p>
                <a:r>
                  <a:rPr lang="fr-FR" dirty="0">
                    <a:solidFill>
                      <a:srgbClr val="FFC000"/>
                    </a:solidFill>
                  </a:rPr>
                  <a:t>mb015</a:t>
                </a:r>
                <a:r>
                  <a:rPr lang="fr-FR" dirty="0"/>
                  <a:t> : bons scores</a:t>
                </a:r>
              </a:p>
              <a:p>
                <a:r>
                  <a:rPr lang="fr-FR" dirty="0">
                    <a:solidFill>
                      <a:srgbClr val="00B050"/>
                    </a:solidFill>
                  </a:rPr>
                  <a:t>mb104</a:t>
                </a:r>
                <a:r>
                  <a:rPr lang="fr-FR" dirty="0"/>
                  <a:t> : bon compromis (mais pb temporalité de la convection sur continent)</a:t>
                </a:r>
              </a:p>
              <a:p>
                <a:pPr marL="0" indent="0">
                  <a:buNone/>
                </a:pPr>
                <a:endParaRPr lang="fr-FR" u="sng" dirty="0"/>
              </a:p>
              <a:p>
                <a:pPr marL="0" indent="0">
                  <a:buNone/>
                </a:pPr>
                <a:r>
                  <a:rPr lang="fr-FR" u="sng" dirty="0"/>
                  <a:t>Perspectives : </a:t>
                </a:r>
              </a:p>
              <a:p>
                <a:r>
                  <a:rPr lang="fr-FR" dirty="0"/>
                  <a:t>Biais froid dans les tropiques -&gt; manque d’activité du schéma de </a:t>
                </a:r>
                <a:r>
                  <a:rPr lang="fr-FR" dirty="0" err="1"/>
                  <a:t>Tiedtke</a:t>
                </a:r>
                <a:endParaRPr lang="fr-FR" dirty="0"/>
              </a:p>
              <a:p>
                <a:r>
                  <a:rPr lang="fr-FR" dirty="0"/>
                  <a:t>Dépendance à la résolution : test en </a:t>
                </a:r>
                <a:r>
                  <a:rPr lang="fr-FR" dirty="0" err="1"/>
                  <a:t>aquaplanète</a:t>
                </a:r>
                <a:endParaRPr lang="fr-FR" dirty="0"/>
              </a:p>
              <a:p>
                <a:endParaRPr lang="fr-FR" dirty="0"/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5" name="Espace réservé du contenu 4">
                <a:extLst>
                  <a:ext uri="{FF2B5EF4-FFF2-40B4-BE49-F238E27FC236}">
                    <a16:creationId xmlns:a16="http://schemas.microsoft.com/office/drawing/2014/main" id="{A84F765C-F193-2641-930E-5EEB37685F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3194" y="906565"/>
                <a:ext cx="8229600" cy="3936884"/>
              </a:xfrm>
              <a:blipFill>
                <a:blip r:embed="rId2"/>
                <a:stretch>
                  <a:fillRect l="-296" t="-139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0A3B310-BF44-472C-2BDA-F31C664D1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/>
              <a:t>15</a:t>
            </a:r>
          </a:p>
        </p:txBody>
      </p:sp>
      <p:sp>
        <p:nvSpPr>
          <p:cNvPr id="6" name="Espace réservé du pied de page 8">
            <a:extLst>
              <a:ext uri="{FF2B5EF4-FFF2-40B4-BE49-F238E27FC236}">
                <a16:creationId xmlns:a16="http://schemas.microsoft.com/office/drawing/2014/main" id="{1DE152BF-4F65-D301-F1BD-0AA80C9D41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862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AMA2026 - 20260319</a:t>
            </a:r>
          </a:p>
        </p:txBody>
      </p:sp>
    </p:spTree>
    <p:extLst>
      <p:ext uri="{BB962C8B-B14F-4D97-AF65-F5344CB8AC3E}">
        <p14:creationId xmlns:p14="http://schemas.microsoft.com/office/powerpoint/2010/main" val="2116048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0C58A-3733-91C7-9CA5-3ADEB81583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Merci pour votre attention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5CDEC9F-568A-4CCE-7A53-A5B349FBCF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Des questions ?</a:t>
            </a:r>
          </a:p>
        </p:txBody>
      </p:sp>
    </p:spTree>
    <p:extLst>
      <p:ext uri="{BB962C8B-B14F-4D97-AF65-F5344CB8AC3E}">
        <p14:creationId xmlns:p14="http://schemas.microsoft.com/office/powerpoint/2010/main" val="424145646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10372</TotalTime>
  <Words>913</Words>
  <Application>Microsoft Office PowerPoint</Application>
  <PresentationFormat>Affichage à l'écran (16:9)</PresentationFormat>
  <Paragraphs>217</Paragraphs>
  <Slides>17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Cambria Math</vt:lpstr>
      <vt:lpstr>Wingdings</vt:lpstr>
      <vt:lpstr>Wingdings 2</vt:lpstr>
      <vt:lpstr>Thème Office</vt:lpstr>
      <vt:lpstr>Vers une variable pronostique de l’organisation de la convection dans ARPEGE</vt:lpstr>
      <vt:lpstr>ARPEGE</vt:lpstr>
      <vt:lpstr>Représentation de l’organisation de la convection</vt:lpstr>
      <vt:lpstr>Impact du rajout du terme de vitesse verticale</vt:lpstr>
      <vt:lpstr>Perturbation de Paramètres</vt:lpstr>
      <vt:lpstr>Présentation PowerPoint</vt:lpstr>
      <vt:lpstr>DDH : Diagnostique des Domaines Horizontaux </vt:lpstr>
      <vt:lpstr>Perturbation de Paramètres</vt:lpstr>
      <vt:lpstr>Fréquence de pluies  pour les 3 membres retenus</vt:lpstr>
      <vt:lpstr>Mobilité des systèmes convectifs</vt:lpstr>
      <vt:lpstr>Présentation PowerPoint</vt:lpstr>
      <vt:lpstr>Temporalité du maximum de RR1h</vt:lpstr>
      <vt:lpstr>Creusement des cyclones tropicaux  et tempêtes extratropicales</vt:lpstr>
      <vt:lpstr>Scores aux analyses IFS (Biais et REQM)</vt:lpstr>
      <vt:lpstr>Présentation PowerPoint</vt:lpstr>
      <vt:lpstr>Conclusion et perspectives</vt:lpstr>
      <vt:lpstr>Merci pour votre attention</vt:lpstr>
    </vt:vector>
  </TitlesOfParts>
  <Company>Moi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Meryl Elisabeth WIMMER</dc:creator>
  <cp:lastModifiedBy>Meryl Wimmer</cp:lastModifiedBy>
  <cp:revision>2230</cp:revision>
  <dcterms:created xsi:type="dcterms:W3CDTF">2019-04-16T14:20:32Z</dcterms:created>
  <dcterms:modified xsi:type="dcterms:W3CDTF">2026-03-20T08:35:48Z</dcterms:modified>
</cp:coreProperties>
</file>